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72" r:id="rId3"/>
  </p:sldMasterIdLst>
  <p:sldIdLst>
    <p:sldId id="256" r:id="rId4"/>
    <p:sldId id="257" r:id="rId5"/>
    <p:sldId id="1128" r:id="rId6"/>
    <p:sldId id="1085" r:id="rId7"/>
    <p:sldId id="1091" r:id="rId8"/>
    <p:sldId id="1093" r:id="rId9"/>
    <p:sldId id="1126" r:id="rId10"/>
    <p:sldId id="1095" r:id="rId11"/>
    <p:sldId id="1097" r:id="rId12"/>
    <p:sldId id="1107" r:id="rId13"/>
    <p:sldId id="1108" r:id="rId14"/>
    <p:sldId id="1109" r:id="rId15"/>
    <p:sldId id="1110" r:id="rId16"/>
    <p:sldId id="1111" r:id="rId17"/>
    <p:sldId id="1112" r:id="rId18"/>
    <p:sldId id="1124" r:id="rId19"/>
    <p:sldId id="1125" r:id="rId20"/>
    <p:sldId id="1132" r:id="rId21"/>
    <p:sldId id="1133" r:id="rId22"/>
    <p:sldId id="1134" r:id="rId23"/>
    <p:sldId id="1129" r:id="rId24"/>
    <p:sldId id="1099" r:id="rId25"/>
    <p:sldId id="1080" r:id="rId26"/>
    <p:sldId id="1102" r:id="rId27"/>
    <p:sldId id="1130" r:id="rId28"/>
    <p:sldId id="1131" r:id="rId29"/>
    <p:sldId id="1135" r:id="rId30"/>
    <p:sldId id="1136" r:id="rId31"/>
    <p:sldId id="1137" r:id="rId32"/>
    <p:sldId id="1138" r:id="rId33"/>
    <p:sldId id="1139" r:id="rId34"/>
    <p:sldId id="1140" r:id="rId35"/>
    <p:sldId id="1141" r:id="rId36"/>
    <p:sldId id="1142" r:id="rId37"/>
    <p:sldId id="1143" r:id="rId38"/>
    <p:sldId id="1144" r:id="rId39"/>
    <p:sldId id="385" r:id="rId40"/>
    <p:sldId id="110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troski, Jason" initials="OJ" lastIdx="12" clrIdx="0">
    <p:extLst>
      <p:ext uri="{19B8F6BF-5375-455C-9EA6-DF929625EA0E}">
        <p15:presenceInfo xmlns:p15="http://schemas.microsoft.com/office/powerpoint/2012/main" userId="S::jostroski@uhy-us.com::67a9a8f7-281f-48e2-b6f5-0d993b9617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A"/>
    <a:srgbClr val="4472C4"/>
    <a:srgbClr val="8FC3EA"/>
    <a:srgbClr val="00A8CB"/>
    <a:srgbClr val="003478"/>
    <a:srgbClr val="F78E1E"/>
    <a:srgbClr val="61C250"/>
    <a:srgbClr val="5F4843"/>
    <a:srgbClr val="615E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5470" autoAdjust="0"/>
  </p:normalViewPr>
  <p:slideViewPr>
    <p:cSldViewPr snapToGrid="0">
      <p:cViewPr varScale="1">
        <p:scale>
          <a:sx n="69" d="100"/>
          <a:sy n="69" d="100"/>
        </p:scale>
        <p:origin x="1440" y="7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25T18:36:40.142" idx="12">
    <p:pos x="4924" y="1617"/>
    <p:text>Just financial or other reporting requirements too?</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25T18:13:11.991" idx="6">
    <p:pos x="10" y="10"/>
    <p:text>Should these slides be under reporting requirements?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3-25T18:12:18.375" idx="5">
    <p:pos x="10" y="10"/>
    <p:text>Should this just be reporting requirements?  There are non-financial reporting requirements.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3-25T18:23:31.356" idx="10">
    <p:pos x="106" y="106"/>
    <p:text>Not sure what to add here.</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721476"/>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059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721476"/>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9467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721476"/>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055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C673-952A-4086-9A5A-C0A35BBEEE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7C524-B533-46C2-B201-1BE89AB876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760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9AEB-66E7-4C89-BD97-384761CD0ED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EB8C7D-BDAA-4CA5-9FEC-34B3F79FB78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5452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C37E-7439-44D7-8385-56F550506D7C}"/>
              </a:ext>
            </a:extLst>
          </p:cNvPr>
          <p:cNvSpPr>
            <a:spLocks noGrp="1"/>
          </p:cNvSpPr>
          <p:nvPr>
            <p:ph type="title"/>
          </p:nvPr>
        </p:nvSpPr>
        <p:spPr>
          <a:xfrm>
            <a:off x="1353312" y="365125"/>
            <a:ext cx="7525512" cy="1325563"/>
          </a:xfrm>
        </p:spPr>
        <p:txBody>
          <a:bodyPr lIns="91440" rIns="91440">
            <a:normAutofit/>
          </a:bodyPr>
          <a:lstStyle>
            <a:lvl1pPr>
              <a:defRPr lang="en-US" sz="3200" b="1" kern="1200" dirty="0">
                <a:solidFill>
                  <a:srgbClr val="002060"/>
                </a:solidFill>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67308467-0B5E-4330-8625-97E43D6873CA}"/>
              </a:ext>
            </a:extLst>
          </p:cNvPr>
          <p:cNvSpPr>
            <a:spLocks noGrp="1"/>
          </p:cNvSpPr>
          <p:nvPr>
            <p:ph idx="1"/>
          </p:nvPr>
        </p:nvSpPr>
        <p:spPr>
          <a:xfrm>
            <a:off x="1353312" y="1825625"/>
            <a:ext cx="7886700" cy="4351338"/>
          </a:xfrm>
        </p:spPr>
        <p:txBody>
          <a:bodyPr l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136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6275-389A-4016-9444-324992C0B19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5214B7-F25E-4F54-870F-9DA5C814DFE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72675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3A4E-7CDD-45E4-A5CD-6512958A8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FCF2D-92FC-4D91-A222-079DA98F05F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8A2B6F-5453-4936-B72D-E6E3ADA2618F}"/>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354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8AA2-65D8-4F5B-A81A-5C39F083EFD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F7CD4-21EA-4CF1-86B8-660406F6534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36CC21-52C0-4057-AD7B-7C8E4452164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F915D7-65D7-43B2-B6B3-84531981363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615BFA-F4AC-43BA-81DE-FEFF1642851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7249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8F0A-433F-48AA-8851-A3824EDC100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6775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00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721476"/>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5409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6B2C-3961-4C2A-AF29-08DABB1FD4A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A46FD3-5788-48F9-85D4-3224DBD4B53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150511-58D7-4059-8168-5D8EC84D64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576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BAD8-2BCF-4FCD-9C37-2FA68C8C280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37ACAA-2A31-4172-AE55-6DD6204F10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BDE0FA-8CC3-44ED-AB50-7721B3BF744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84558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EC9B-E492-46C4-98D6-636A1C504B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DB7BBF-45CA-4FC4-B989-18595F661C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652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F7B7D7-5976-43DC-BA2A-8987091A7E8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DC05B0-A444-4351-8D9A-EDAC09B88D5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1252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F795E88F-7D9A-4261-8E02-F16CE4457A9A}" type="slidenum">
              <a:rPr lang="en-US" smtClean="0"/>
              <a:pPr/>
              <a:t>‹#›</a:t>
            </a:fld>
            <a:endParaRPr lang="en-US" dirty="0"/>
          </a:p>
        </p:txBody>
      </p:sp>
      <p:sp>
        <p:nvSpPr>
          <p:cNvPr id="5" name="Text Placeholder 4"/>
          <p:cNvSpPr>
            <a:spLocks noGrp="1"/>
          </p:cNvSpPr>
          <p:nvPr>
            <p:ph type="body" sz="quarter" idx="11"/>
          </p:nvPr>
        </p:nvSpPr>
        <p:spPr>
          <a:xfrm>
            <a:off x="863999" y="1332000"/>
            <a:ext cx="8011714" cy="4320000"/>
          </a:xfrm>
        </p:spPr>
        <p:txBody>
          <a:bodyPr/>
          <a:lstStyle>
            <a:lvl1pPr defTabSz="360000">
              <a:lnSpc>
                <a:spcPct val="100000"/>
              </a:lnSpc>
              <a:tabLst/>
              <a:defRPr sz="2400">
                <a:solidFill>
                  <a:schemeClr val="tx2"/>
                </a:solidFill>
              </a:defRPr>
            </a:lvl1pPr>
            <a:lvl2pPr marL="270000" indent="-270000" defTabSz="360000">
              <a:lnSpc>
                <a:spcPct val="100000"/>
              </a:lnSpc>
              <a:tabLst/>
              <a:defRPr sz="2400">
                <a:solidFill>
                  <a:schemeClr val="tx2"/>
                </a:solidFill>
              </a:defRPr>
            </a:lvl2pPr>
            <a:lvl3pPr marL="540000" indent="-270000" defTabSz="360000">
              <a:lnSpc>
                <a:spcPct val="100000"/>
              </a:lnSpc>
              <a:buFont typeface="Trebuchet MS" pitchFamily="34" charset="0"/>
              <a:buChar char="−"/>
              <a:tabLst/>
              <a:defRPr sz="2000">
                <a:solidFill>
                  <a:schemeClr val="tx2"/>
                </a:solidFill>
              </a:defRPr>
            </a:lvl3pPr>
            <a:lvl4pPr marL="810000" indent="-270000" defTabSz="360000">
              <a:lnSpc>
                <a:spcPct val="100000"/>
              </a:lnSpc>
              <a:buFont typeface="Wingdings" pitchFamily="2" charset="2"/>
              <a:buChar char="§"/>
              <a:tabLst/>
              <a:defRPr sz="1800">
                <a:solidFill>
                  <a:schemeClr val="tx2"/>
                </a:solidFill>
              </a:defRPr>
            </a:lvl4pPr>
            <a:lvl5pPr marL="1080000" indent="-270000" defTabSz="360000">
              <a:lnSpc>
                <a:spcPct val="100000"/>
              </a:lnSpc>
              <a:buFont typeface="Trebuchet MS" pitchFamily="34" charset="0"/>
              <a:buChar char="−"/>
              <a:tabLst/>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24270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 only">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863999" y="1332000"/>
            <a:ext cx="8011713" cy="4320000"/>
          </a:xfrm>
        </p:spPr>
        <p:txBody>
          <a:bodyPr/>
          <a:lstStyle/>
          <a:p>
            <a:r>
              <a:rPr lang="en-US" dirty="0"/>
              <a:t>Click icon to add picture</a:t>
            </a:r>
            <a:endParaRPr lang="en-GB" dirty="0"/>
          </a:p>
        </p:txBody>
      </p:sp>
      <p:sp>
        <p:nvSpPr>
          <p:cNvPr id="2" name="Title 1"/>
          <p:cNvSpPr>
            <a:spLocks noGrp="1"/>
          </p:cNvSpPr>
          <p:nvPr>
            <p:ph type="title"/>
          </p:nvPr>
        </p:nvSpPr>
        <p:spPr>
          <a:xfrm>
            <a:off x="864000" y="234000"/>
            <a:ext cx="5508000" cy="720000"/>
          </a:xfrm>
        </p:spPr>
        <p:txBody>
          <a:bodyPr/>
          <a:lstStyle>
            <a:lvl1pPr algn="l">
              <a:lnSpc>
                <a:spcPts val="2800"/>
              </a:lnSpc>
              <a:defRPr sz="2800" b="0" cap="all" baseline="0"/>
            </a:lvl1pPr>
          </a:lstStyle>
          <a:p>
            <a:r>
              <a:rPr lang="en-US"/>
              <a:t>Click to edit Master title style</a:t>
            </a:r>
            <a:endParaRPr lang="en-GB" dirty="0"/>
          </a:p>
        </p:txBody>
      </p:sp>
      <p:sp>
        <p:nvSpPr>
          <p:cNvPr id="4" name="Slide Number Placeholder 3"/>
          <p:cNvSpPr>
            <a:spLocks noGrp="1"/>
          </p:cNvSpPr>
          <p:nvPr>
            <p:ph type="sldNum" sz="quarter" idx="10"/>
          </p:nvPr>
        </p:nvSpPr>
        <p:spPr/>
        <p:txBody>
          <a:bodyPr/>
          <a:lstStyle>
            <a:lvl1pPr>
              <a:defRPr/>
            </a:lvl1pPr>
          </a:lstStyle>
          <a:p>
            <a:fld id="{5254EF57-651B-4D2B-9A93-3D270652E651}" type="slidenum">
              <a:rPr lang="en-US"/>
              <a:pPr/>
              <a:t>‹#›</a:t>
            </a:fld>
            <a:endParaRPr lang="en-US" dirty="0"/>
          </a:p>
        </p:txBody>
      </p:sp>
    </p:spTree>
    <p:extLst>
      <p:ext uri="{BB962C8B-B14F-4D97-AF65-F5344CB8AC3E}">
        <p14:creationId xmlns:p14="http://schemas.microsoft.com/office/powerpoint/2010/main" val="377833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4000" y="234000"/>
            <a:ext cx="5508000" cy="720000"/>
          </a:xfrm>
        </p:spPr>
        <p:txBody>
          <a:bodyPr/>
          <a:lstStyle>
            <a:lvl1pPr>
              <a:defRPr/>
            </a:lvl1pPr>
          </a:lstStyle>
          <a:p>
            <a:r>
              <a:rPr lang="en-US"/>
              <a:t>Click to edit Master title style</a:t>
            </a:r>
            <a:endParaRPr lang="en-GB" dirty="0"/>
          </a:p>
        </p:txBody>
      </p:sp>
      <p:sp>
        <p:nvSpPr>
          <p:cNvPr id="4" name="Content Placeholder 3"/>
          <p:cNvSpPr>
            <a:spLocks noGrp="1"/>
          </p:cNvSpPr>
          <p:nvPr>
            <p:ph sz="half" idx="2"/>
          </p:nvPr>
        </p:nvSpPr>
        <p:spPr>
          <a:xfrm>
            <a:off x="864000" y="1332000"/>
            <a:ext cx="3924000" cy="4320000"/>
          </a:xfrm>
        </p:spPr>
        <p:txBody>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4"/>
          </p:nvPr>
        </p:nvSpPr>
        <p:spPr>
          <a:xfrm>
            <a:off x="4951713" y="1332000"/>
            <a:ext cx="3924000" cy="4320000"/>
          </a:xfrm>
        </p:spPr>
        <p:txBody>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0"/>
          </p:nvPr>
        </p:nvSpPr>
        <p:spPr/>
        <p:txBody>
          <a:bodyPr/>
          <a:lstStyle>
            <a:lvl1pPr>
              <a:defRPr/>
            </a:lvl1pPr>
          </a:lstStyle>
          <a:p>
            <a:fld id="{5293D3AF-CC34-4343-ABE9-AEE8221EC0AF}" type="slidenum">
              <a:rPr lang="en-US" smtClean="0"/>
              <a:pPr/>
              <a:t>‹#›</a:t>
            </a:fld>
            <a:endParaRPr lang="en-US" dirty="0"/>
          </a:p>
        </p:txBody>
      </p:sp>
    </p:spTree>
    <p:extLst>
      <p:ext uri="{BB962C8B-B14F-4D97-AF65-F5344CB8AC3E}">
        <p14:creationId xmlns:p14="http://schemas.microsoft.com/office/powerpoint/2010/main" val="2079736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4FD8-C524-4525-8431-DCB8069E99D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34AD72-2631-4ABA-97FE-B52F8F7AAD6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94537-94A4-4979-A609-4DA6947E38FE}"/>
              </a:ext>
            </a:extLst>
          </p:cNvPr>
          <p:cNvSpPr>
            <a:spLocks noGrp="1"/>
          </p:cNvSpPr>
          <p:nvPr>
            <p:ph type="dt" sz="half" idx="10"/>
          </p:nvPr>
        </p:nvSpPr>
        <p:spPr/>
        <p:txBody>
          <a:bodyPr/>
          <a:lstStyle/>
          <a:p>
            <a:fld id="{EF8997E3-020F-4906-AE9D-2E3929C74460}" type="datetimeFigureOut">
              <a:rPr lang="en-US" smtClean="0"/>
              <a:t>4/18/2022</a:t>
            </a:fld>
            <a:endParaRPr lang="en-US" dirty="0"/>
          </a:p>
        </p:txBody>
      </p:sp>
      <p:sp>
        <p:nvSpPr>
          <p:cNvPr id="5" name="Footer Placeholder 4">
            <a:extLst>
              <a:ext uri="{FF2B5EF4-FFF2-40B4-BE49-F238E27FC236}">
                <a16:creationId xmlns:a16="http://schemas.microsoft.com/office/drawing/2014/main" id="{DBD56D81-24C5-4A13-B4DD-E0DAF8B14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EFEC88-A442-457C-A3CF-14FF220B1952}"/>
              </a:ext>
            </a:extLst>
          </p:cNvPr>
          <p:cNvSpPr>
            <a:spLocks noGrp="1"/>
          </p:cNvSpPr>
          <p:nvPr>
            <p:ph type="sldNum" sz="quarter" idx="12"/>
          </p:nvPr>
        </p:nvSpPr>
        <p:spPr/>
        <p:txBody>
          <a:bodyPr/>
          <a:lstStyle/>
          <a:p>
            <a:fld id="{C7C87F92-2F0C-403D-B861-9BB49CAD7805}" type="slidenum">
              <a:rPr lang="en-US" smtClean="0"/>
              <a:t>‹#›</a:t>
            </a:fld>
            <a:endParaRPr lang="en-US" dirty="0"/>
          </a:p>
        </p:txBody>
      </p:sp>
    </p:spTree>
    <p:extLst>
      <p:ext uri="{BB962C8B-B14F-4D97-AF65-F5344CB8AC3E}">
        <p14:creationId xmlns:p14="http://schemas.microsoft.com/office/powerpoint/2010/main" val="927316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2E43-0BF3-4FCC-81AC-8C56BB808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FB0F87-1CA7-4219-A3E4-B5C7DEEB42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D074C-EB02-4DFC-9360-693A8311C476}"/>
              </a:ext>
            </a:extLst>
          </p:cNvPr>
          <p:cNvSpPr>
            <a:spLocks noGrp="1"/>
          </p:cNvSpPr>
          <p:nvPr>
            <p:ph type="dt" sz="half" idx="10"/>
          </p:nvPr>
        </p:nvSpPr>
        <p:spPr/>
        <p:txBody>
          <a:bodyPr/>
          <a:lstStyle/>
          <a:p>
            <a:fld id="{EF8997E3-020F-4906-AE9D-2E3929C74460}" type="datetimeFigureOut">
              <a:rPr lang="en-US" smtClean="0"/>
              <a:t>4/18/2022</a:t>
            </a:fld>
            <a:endParaRPr lang="en-US" dirty="0"/>
          </a:p>
        </p:txBody>
      </p:sp>
      <p:sp>
        <p:nvSpPr>
          <p:cNvPr id="5" name="Footer Placeholder 4">
            <a:extLst>
              <a:ext uri="{FF2B5EF4-FFF2-40B4-BE49-F238E27FC236}">
                <a16:creationId xmlns:a16="http://schemas.microsoft.com/office/drawing/2014/main" id="{4DF2D78F-FE1C-4216-B0B7-CC27F02ABB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2411CB-DF70-45E6-9A3F-451A9BAC0A7F}"/>
              </a:ext>
            </a:extLst>
          </p:cNvPr>
          <p:cNvSpPr>
            <a:spLocks noGrp="1"/>
          </p:cNvSpPr>
          <p:nvPr>
            <p:ph type="sldNum" sz="quarter" idx="12"/>
          </p:nvPr>
        </p:nvSpPr>
        <p:spPr/>
        <p:txBody>
          <a:bodyPr/>
          <a:lstStyle/>
          <a:p>
            <a:fld id="{C7C87F92-2F0C-403D-B861-9BB49CAD7805}" type="slidenum">
              <a:rPr lang="en-US" smtClean="0"/>
              <a:t>‹#›</a:t>
            </a:fld>
            <a:endParaRPr lang="en-US" dirty="0"/>
          </a:p>
        </p:txBody>
      </p:sp>
    </p:spTree>
    <p:extLst>
      <p:ext uri="{BB962C8B-B14F-4D97-AF65-F5344CB8AC3E}">
        <p14:creationId xmlns:p14="http://schemas.microsoft.com/office/powerpoint/2010/main" val="4220339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4225-8629-4F84-8273-175CFE8B072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4E1ABB-A144-4C1B-A22E-F30898F6172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27C3FE-90AD-4855-94BD-99AC7EF9E9A1}"/>
              </a:ext>
            </a:extLst>
          </p:cNvPr>
          <p:cNvSpPr>
            <a:spLocks noGrp="1"/>
          </p:cNvSpPr>
          <p:nvPr>
            <p:ph type="dt" sz="half" idx="10"/>
          </p:nvPr>
        </p:nvSpPr>
        <p:spPr/>
        <p:txBody>
          <a:bodyPr/>
          <a:lstStyle/>
          <a:p>
            <a:fld id="{EF8997E3-020F-4906-AE9D-2E3929C74460}" type="datetimeFigureOut">
              <a:rPr lang="en-US" smtClean="0"/>
              <a:t>4/18/2022</a:t>
            </a:fld>
            <a:endParaRPr lang="en-US" dirty="0"/>
          </a:p>
        </p:txBody>
      </p:sp>
      <p:sp>
        <p:nvSpPr>
          <p:cNvPr id="5" name="Footer Placeholder 4">
            <a:extLst>
              <a:ext uri="{FF2B5EF4-FFF2-40B4-BE49-F238E27FC236}">
                <a16:creationId xmlns:a16="http://schemas.microsoft.com/office/drawing/2014/main" id="{32B34466-97DA-4079-BB6D-D4B4A4C954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14BB2C-96F1-47B3-8D07-0F6B57E8BFC2}"/>
              </a:ext>
            </a:extLst>
          </p:cNvPr>
          <p:cNvSpPr>
            <a:spLocks noGrp="1"/>
          </p:cNvSpPr>
          <p:nvPr>
            <p:ph type="sldNum" sz="quarter" idx="12"/>
          </p:nvPr>
        </p:nvSpPr>
        <p:spPr/>
        <p:txBody>
          <a:bodyPr/>
          <a:lstStyle/>
          <a:p>
            <a:fld id="{C7C87F92-2F0C-403D-B861-9BB49CAD7805}" type="slidenum">
              <a:rPr lang="en-US" smtClean="0"/>
              <a:t>‹#›</a:t>
            </a:fld>
            <a:endParaRPr lang="en-US" dirty="0"/>
          </a:p>
        </p:txBody>
      </p:sp>
    </p:spTree>
    <p:extLst>
      <p:ext uri="{BB962C8B-B14F-4D97-AF65-F5344CB8AC3E}">
        <p14:creationId xmlns:p14="http://schemas.microsoft.com/office/powerpoint/2010/main" val="419436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721476"/>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5785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71E6-BB61-4936-81C8-7D3760941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64B861-4C90-4AF2-84F1-3375CD2A7E0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F74109-02C3-48FF-9CBD-993516F05BD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BEB459-644E-4F36-AD37-D43327A862BA}"/>
              </a:ext>
            </a:extLst>
          </p:cNvPr>
          <p:cNvSpPr>
            <a:spLocks noGrp="1"/>
          </p:cNvSpPr>
          <p:nvPr>
            <p:ph type="dt" sz="half" idx="10"/>
          </p:nvPr>
        </p:nvSpPr>
        <p:spPr/>
        <p:txBody>
          <a:bodyPr/>
          <a:lstStyle/>
          <a:p>
            <a:fld id="{EF8997E3-020F-4906-AE9D-2E3929C74460}" type="datetimeFigureOut">
              <a:rPr lang="en-US" smtClean="0"/>
              <a:t>4/18/2022</a:t>
            </a:fld>
            <a:endParaRPr lang="en-US" dirty="0"/>
          </a:p>
        </p:txBody>
      </p:sp>
      <p:sp>
        <p:nvSpPr>
          <p:cNvPr id="6" name="Footer Placeholder 5">
            <a:extLst>
              <a:ext uri="{FF2B5EF4-FFF2-40B4-BE49-F238E27FC236}">
                <a16:creationId xmlns:a16="http://schemas.microsoft.com/office/drawing/2014/main" id="{00F8E1BD-233C-42A6-B7A3-1C52DD4C84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16722B-0EBC-44BE-BAD5-54924299934D}"/>
              </a:ext>
            </a:extLst>
          </p:cNvPr>
          <p:cNvSpPr>
            <a:spLocks noGrp="1"/>
          </p:cNvSpPr>
          <p:nvPr>
            <p:ph type="sldNum" sz="quarter" idx="12"/>
          </p:nvPr>
        </p:nvSpPr>
        <p:spPr/>
        <p:txBody>
          <a:bodyPr/>
          <a:lstStyle/>
          <a:p>
            <a:fld id="{C7C87F92-2F0C-403D-B861-9BB49CAD7805}" type="slidenum">
              <a:rPr lang="en-US" smtClean="0"/>
              <a:t>‹#›</a:t>
            </a:fld>
            <a:endParaRPr lang="en-US" dirty="0"/>
          </a:p>
        </p:txBody>
      </p:sp>
    </p:spTree>
    <p:extLst>
      <p:ext uri="{BB962C8B-B14F-4D97-AF65-F5344CB8AC3E}">
        <p14:creationId xmlns:p14="http://schemas.microsoft.com/office/powerpoint/2010/main" val="4032642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8291-9F9C-42D2-A1C9-7A001AEC10A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E03A40-A9A3-4A48-B115-0DA3A138435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2ACDA3-1523-4CCD-BEB4-E6BE392AC8E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E41F5-61BE-425D-8E1A-3C50A6DC94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11BD80-358B-4F89-827A-6853F91D79A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98C0C7-3B31-456B-987D-1F88F9629553}"/>
              </a:ext>
            </a:extLst>
          </p:cNvPr>
          <p:cNvSpPr>
            <a:spLocks noGrp="1"/>
          </p:cNvSpPr>
          <p:nvPr>
            <p:ph type="dt" sz="half" idx="10"/>
          </p:nvPr>
        </p:nvSpPr>
        <p:spPr/>
        <p:txBody>
          <a:bodyPr/>
          <a:lstStyle/>
          <a:p>
            <a:fld id="{EF8997E3-020F-4906-AE9D-2E3929C74460}" type="datetimeFigureOut">
              <a:rPr lang="en-US" smtClean="0"/>
              <a:t>4/18/2022</a:t>
            </a:fld>
            <a:endParaRPr lang="en-US" dirty="0"/>
          </a:p>
        </p:txBody>
      </p:sp>
      <p:sp>
        <p:nvSpPr>
          <p:cNvPr id="8" name="Footer Placeholder 7">
            <a:extLst>
              <a:ext uri="{FF2B5EF4-FFF2-40B4-BE49-F238E27FC236}">
                <a16:creationId xmlns:a16="http://schemas.microsoft.com/office/drawing/2014/main" id="{FA30ECB4-4B56-4643-BBCA-DA5614FA3F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A164C5F-6936-403C-8D54-0D4327A0BB32}"/>
              </a:ext>
            </a:extLst>
          </p:cNvPr>
          <p:cNvSpPr>
            <a:spLocks noGrp="1"/>
          </p:cNvSpPr>
          <p:nvPr>
            <p:ph type="sldNum" sz="quarter" idx="12"/>
          </p:nvPr>
        </p:nvSpPr>
        <p:spPr/>
        <p:txBody>
          <a:bodyPr/>
          <a:lstStyle/>
          <a:p>
            <a:fld id="{C7C87F92-2F0C-403D-B861-9BB49CAD7805}" type="slidenum">
              <a:rPr lang="en-US" smtClean="0"/>
              <a:t>‹#›</a:t>
            </a:fld>
            <a:endParaRPr lang="en-US" dirty="0"/>
          </a:p>
        </p:txBody>
      </p:sp>
    </p:spTree>
    <p:extLst>
      <p:ext uri="{BB962C8B-B14F-4D97-AF65-F5344CB8AC3E}">
        <p14:creationId xmlns:p14="http://schemas.microsoft.com/office/powerpoint/2010/main" val="1112577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1B0E-F6D1-4D7E-8A9D-E032BE1D13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0C9C3B-3A15-4196-ABDD-23BA2A0D1811}"/>
              </a:ext>
            </a:extLst>
          </p:cNvPr>
          <p:cNvSpPr>
            <a:spLocks noGrp="1"/>
          </p:cNvSpPr>
          <p:nvPr>
            <p:ph type="dt" sz="half" idx="10"/>
          </p:nvPr>
        </p:nvSpPr>
        <p:spPr/>
        <p:txBody>
          <a:bodyPr/>
          <a:lstStyle/>
          <a:p>
            <a:fld id="{EF8997E3-020F-4906-AE9D-2E3929C74460}" type="datetimeFigureOut">
              <a:rPr lang="en-US" smtClean="0"/>
              <a:t>4/18/2022</a:t>
            </a:fld>
            <a:endParaRPr lang="en-US" dirty="0"/>
          </a:p>
        </p:txBody>
      </p:sp>
      <p:sp>
        <p:nvSpPr>
          <p:cNvPr id="4" name="Footer Placeholder 3">
            <a:extLst>
              <a:ext uri="{FF2B5EF4-FFF2-40B4-BE49-F238E27FC236}">
                <a16:creationId xmlns:a16="http://schemas.microsoft.com/office/drawing/2014/main" id="{4EF9C91D-2DC3-43E0-9CBB-E8DC1D90DEA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F8283E8-A362-43B3-B545-8CF84D96F3C6}"/>
              </a:ext>
            </a:extLst>
          </p:cNvPr>
          <p:cNvSpPr>
            <a:spLocks noGrp="1"/>
          </p:cNvSpPr>
          <p:nvPr>
            <p:ph type="sldNum" sz="quarter" idx="12"/>
          </p:nvPr>
        </p:nvSpPr>
        <p:spPr/>
        <p:txBody>
          <a:bodyPr/>
          <a:lstStyle/>
          <a:p>
            <a:fld id="{C7C87F92-2F0C-403D-B861-9BB49CAD7805}" type="slidenum">
              <a:rPr lang="en-US" smtClean="0"/>
              <a:t>‹#›</a:t>
            </a:fld>
            <a:endParaRPr lang="en-US" dirty="0"/>
          </a:p>
        </p:txBody>
      </p:sp>
    </p:spTree>
    <p:extLst>
      <p:ext uri="{BB962C8B-B14F-4D97-AF65-F5344CB8AC3E}">
        <p14:creationId xmlns:p14="http://schemas.microsoft.com/office/powerpoint/2010/main" val="265829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5495CD-1973-41D2-949C-7FE8F454EB0C}"/>
              </a:ext>
            </a:extLst>
          </p:cNvPr>
          <p:cNvSpPr>
            <a:spLocks noGrp="1"/>
          </p:cNvSpPr>
          <p:nvPr>
            <p:ph type="dt" sz="half" idx="10"/>
          </p:nvPr>
        </p:nvSpPr>
        <p:spPr/>
        <p:txBody>
          <a:bodyPr/>
          <a:lstStyle/>
          <a:p>
            <a:fld id="{EF8997E3-020F-4906-AE9D-2E3929C74460}" type="datetimeFigureOut">
              <a:rPr lang="en-US" smtClean="0"/>
              <a:t>4/18/2022</a:t>
            </a:fld>
            <a:endParaRPr lang="en-US" dirty="0"/>
          </a:p>
        </p:txBody>
      </p:sp>
      <p:sp>
        <p:nvSpPr>
          <p:cNvPr id="3" name="Footer Placeholder 2">
            <a:extLst>
              <a:ext uri="{FF2B5EF4-FFF2-40B4-BE49-F238E27FC236}">
                <a16:creationId xmlns:a16="http://schemas.microsoft.com/office/drawing/2014/main" id="{7AFF0525-E495-40FA-A842-BD1559635E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2AA2B0A-2CA0-4FA8-A3EA-D47F66A84765}"/>
              </a:ext>
            </a:extLst>
          </p:cNvPr>
          <p:cNvSpPr>
            <a:spLocks noGrp="1"/>
          </p:cNvSpPr>
          <p:nvPr>
            <p:ph type="sldNum" sz="quarter" idx="12"/>
          </p:nvPr>
        </p:nvSpPr>
        <p:spPr/>
        <p:txBody>
          <a:bodyPr/>
          <a:lstStyle/>
          <a:p>
            <a:fld id="{C7C87F92-2F0C-403D-B861-9BB49CAD7805}" type="slidenum">
              <a:rPr lang="en-US" smtClean="0"/>
              <a:t>‹#›</a:t>
            </a:fld>
            <a:endParaRPr lang="en-US" dirty="0"/>
          </a:p>
        </p:txBody>
      </p:sp>
    </p:spTree>
    <p:extLst>
      <p:ext uri="{BB962C8B-B14F-4D97-AF65-F5344CB8AC3E}">
        <p14:creationId xmlns:p14="http://schemas.microsoft.com/office/powerpoint/2010/main" val="3448584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D57C-98CE-495E-A7D3-676255AC80F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81869-FD23-4861-8A0A-D2B5FC9537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03161F-4367-47DB-BF5C-839A0481EBC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580D6-B2E7-4EEA-B892-030FC6B7AB97}"/>
              </a:ext>
            </a:extLst>
          </p:cNvPr>
          <p:cNvSpPr>
            <a:spLocks noGrp="1"/>
          </p:cNvSpPr>
          <p:nvPr>
            <p:ph type="dt" sz="half" idx="10"/>
          </p:nvPr>
        </p:nvSpPr>
        <p:spPr/>
        <p:txBody>
          <a:bodyPr/>
          <a:lstStyle/>
          <a:p>
            <a:fld id="{EF8997E3-020F-4906-AE9D-2E3929C74460}" type="datetimeFigureOut">
              <a:rPr lang="en-US" smtClean="0"/>
              <a:t>4/18/2022</a:t>
            </a:fld>
            <a:endParaRPr lang="en-US" dirty="0"/>
          </a:p>
        </p:txBody>
      </p:sp>
      <p:sp>
        <p:nvSpPr>
          <p:cNvPr id="6" name="Footer Placeholder 5">
            <a:extLst>
              <a:ext uri="{FF2B5EF4-FFF2-40B4-BE49-F238E27FC236}">
                <a16:creationId xmlns:a16="http://schemas.microsoft.com/office/drawing/2014/main" id="{C738DCE7-7FF9-4151-A275-9F424D88E0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C1A663-324D-46A5-8EF2-35ED3AA05436}"/>
              </a:ext>
            </a:extLst>
          </p:cNvPr>
          <p:cNvSpPr>
            <a:spLocks noGrp="1"/>
          </p:cNvSpPr>
          <p:nvPr>
            <p:ph type="sldNum" sz="quarter" idx="12"/>
          </p:nvPr>
        </p:nvSpPr>
        <p:spPr/>
        <p:txBody>
          <a:bodyPr/>
          <a:lstStyle/>
          <a:p>
            <a:fld id="{C7C87F92-2F0C-403D-B861-9BB49CAD7805}" type="slidenum">
              <a:rPr lang="en-US" smtClean="0"/>
              <a:t>‹#›</a:t>
            </a:fld>
            <a:endParaRPr lang="en-US" dirty="0"/>
          </a:p>
        </p:txBody>
      </p:sp>
    </p:spTree>
    <p:extLst>
      <p:ext uri="{BB962C8B-B14F-4D97-AF65-F5344CB8AC3E}">
        <p14:creationId xmlns:p14="http://schemas.microsoft.com/office/powerpoint/2010/main" val="3356835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D701-0D85-41AC-B889-247596CE27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95075C-1ED0-458E-918A-C219129ADD5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9323C68-C591-46B2-96BD-49EF559228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65A96E-CEF9-4299-9ACF-2BBBF6AE7D8D}"/>
              </a:ext>
            </a:extLst>
          </p:cNvPr>
          <p:cNvSpPr>
            <a:spLocks noGrp="1"/>
          </p:cNvSpPr>
          <p:nvPr>
            <p:ph type="dt" sz="half" idx="10"/>
          </p:nvPr>
        </p:nvSpPr>
        <p:spPr/>
        <p:txBody>
          <a:bodyPr/>
          <a:lstStyle/>
          <a:p>
            <a:fld id="{EF8997E3-020F-4906-AE9D-2E3929C74460}" type="datetimeFigureOut">
              <a:rPr lang="en-US" smtClean="0"/>
              <a:t>4/18/2022</a:t>
            </a:fld>
            <a:endParaRPr lang="en-US" dirty="0"/>
          </a:p>
        </p:txBody>
      </p:sp>
      <p:sp>
        <p:nvSpPr>
          <p:cNvPr id="6" name="Footer Placeholder 5">
            <a:extLst>
              <a:ext uri="{FF2B5EF4-FFF2-40B4-BE49-F238E27FC236}">
                <a16:creationId xmlns:a16="http://schemas.microsoft.com/office/drawing/2014/main" id="{1DF4400C-3C6E-462A-966A-E70BD3881D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604F54-F2A9-4DF0-8A30-8CE3425663B4}"/>
              </a:ext>
            </a:extLst>
          </p:cNvPr>
          <p:cNvSpPr>
            <a:spLocks noGrp="1"/>
          </p:cNvSpPr>
          <p:nvPr>
            <p:ph type="sldNum" sz="quarter" idx="12"/>
          </p:nvPr>
        </p:nvSpPr>
        <p:spPr/>
        <p:txBody>
          <a:bodyPr/>
          <a:lstStyle/>
          <a:p>
            <a:fld id="{C7C87F92-2F0C-403D-B861-9BB49CAD7805}" type="slidenum">
              <a:rPr lang="en-US" smtClean="0"/>
              <a:t>‹#›</a:t>
            </a:fld>
            <a:endParaRPr lang="en-US" dirty="0"/>
          </a:p>
        </p:txBody>
      </p:sp>
    </p:spTree>
    <p:extLst>
      <p:ext uri="{BB962C8B-B14F-4D97-AF65-F5344CB8AC3E}">
        <p14:creationId xmlns:p14="http://schemas.microsoft.com/office/powerpoint/2010/main" val="3305168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50CA-F9F3-4433-A113-09401C73F1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EFA4D2-A462-4E49-B69C-50B7B60E80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6CA64-9EAD-45FF-9899-6033B0E8AD98}"/>
              </a:ext>
            </a:extLst>
          </p:cNvPr>
          <p:cNvSpPr>
            <a:spLocks noGrp="1"/>
          </p:cNvSpPr>
          <p:nvPr>
            <p:ph type="dt" sz="half" idx="10"/>
          </p:nvPr>
        </p:nvSpPr>
        <p:spPr/>
        <p:txBody>
          <a:bodyPr/>
          <a:lstStyle/>
          <a:p>
            <a:fld id="{EF8997E3-020F-4906-AE9D-2E3929C74460}" type="datetimeFigureOut">
              <a:rPr lang="en-US" smtClean="0"/>
              <a:t>4/18/2022</a:t>
            </a:fld>
            <a:endParaRPr lang="en-US" dirty="0"/>
          </a:p>
        </p:txBody>
      </p:sp>
      <p:sp>
        <p:nvSpPr>
          <p:cNvPr id="5" name="Footer Placeholder 4">
            <a:extLst>
              <a:ext uri="{FF2B5EF4-FFF2-40B4-BE49-F238E27FC236}">
                <a16:creationId xmlns:a16="http://schemas.microsoft.com/office/drawing/2014/main" id="{4918D62C-8C5F-42D2-AEED-49A416EA78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5C6D3-4E45-49C2-9E33-7C3667F48FAC}"/>
              </a:ext>
            </a:extLst>
          </p:cNvPr>
          <p:cNvSpPr>
            <a:spLocks noGrp="1"/>
          </p:cNvSpPr>
          <p:nvPr>
            <p:ph type="sldNum" sz="quarter" idx="12"/>
          </p:nvPr>
        </p:nvSpPr>
        <p:spPr/>
        <p:txBody>
          <a:bodyPr/>
          <a:lstStyle/>
          <a:p>
            <a:fld id="{C7C87F92-2F0C-403D-B861-9BB49CAD7805}" type="slidenum">
              <a:rPr lang="en-US" smtClean="0"/>
              <a:t>‹#›</a:t>
            </a:fld>
            <a:endParaRPr lang="en-US" dirty="0"/>
          </a:p>
        </p:txBody>
      </p:sp>
    </p:spTree>
    <p:extLst>
      <p:ext uri="{BB962C8B-B14F-4D97-AF65-F5344CB8AC3E}">
        <p14:creationId xmlns:p14="http://schemas.microsoft.com/office/powerpoint/2010/main" val="1813804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93796B-F166-487B-901C-66A33837B1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950249-D2B3-44FE-9E5B-618F48C70DF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06182-3DAE-4D43-99FA-435E2D18DFED}"/>
              </a:ext>
            </a:extLst>
          </p:cNvPr>
          <p:cNvSpPr>
            <a:spLocks noGrp="1"/>
          </p:cNvSpPr>
          <p:nvPr>
            <p:ph type="dt" sz="half" idx="10"/>
          </p:nvPr>
        </p:nvSpPr>
        <p:spPr/>
        <p:txBody>
          <a:bodyPr/>
          <a:lstStyle/>
          <a:p>
            <a:fld id="{EF8997E3-020F-4906-AE9D-2E3929C74460}" type="datetimeFigureOut">
              <a:rPr lang="en-US" smtClean="0"/>
              <a:t>4/18/2022</a:t>
            </a:fld>
            <a:endParaRPr lang="en-US" dirty="0"/>
          </a:p>
        </p:txBody>
      </p:sp>
      <p:sp>
        <p:nvSpPr>
          <p:cNvPr id="5" name="Footer Placeholder 4">
            <a:extLst>
              <a:ext uri="{FF2B5EF4-FFF2-40B4-BE49-F238E27FC236}">
                <a16:creationId xmlns:a16="http://schemas.microsoft.com/office/drawing/2014/main" id="{05662710-2C2F-4EC6-BAA7-70F592F7C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90D971-87A3-4045-BB36-57CDD982BF9A}"/>
              </a:ext>
            </a:extLst>
          </p:cNvPr>
          <p:cNvSpPr>
            <a:spLocks noGrp="1"/>
          </p:cNvSpPr>
          <p:nvPr>
            <p:ph type="sldNum" sz="quarter" idx="12"/>
          </p:nvPr>
        </p:nvSpPr>
        <p:spPr/>
        <p:txBody>
          <a:bodyPr/>
          <a:lstStyle/>
          <a:p>
            <a:fld id="{C7C87F92-2F0C-403D-B861-9BB49CAD7805}" type="slidenum">
              <a:rPr lang="en-US" smtClean="0"/>
              <a:t>‹#›</a:t>
            </a:fld>
            <a:endParaRPr lang="en-US" dirty="0"/>
          </a:p>
        </p:txBody>
      </p:sp>
    </p:spTree>
    <p:extLst>
      <p:ext uri="{BB962C8B-B14F-4D97-AF65-F5344CB8AC3E}">
        <p14:creationId xmlns:p14="http://schemas.microsoft.com/office/powerpoint/2010/main" val="101262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4/18/2022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721476"/>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1657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4/18/2022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721476"/>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535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4/18/2022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721476"/>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8881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4/18/2022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721476"/>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5440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4/18/2022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721476"/>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22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4/18/2022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721476"/>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74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2.jpg"/><Relationship Id="rId2" Type="http://schemas.openxmlformats.org/officeDocument/2006/relationships/slideLayout" Target="../slideLayouts/slideLayout14.xml"/><Relationship Id="rId16" Type="http://schemas.openxmlformats.org/officeDocument/2006/relationships/image" Target="../media/image11.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4/18/2022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0357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DD505-187A-40D1-9FD5-87FF901F9155}"/>
              </a:ext>
            </a:extLst>
          </p:cNvPr>
          <p:cNvSpPr>
            <a:spLocks noGrp="1"/>
          </p:cNvSpPr>
          <p:nvPr>
            <p:ph type="title"/>
          </p:nvPr>
        </p:nvSpPr>
        <p:spPr>
          <a:xfrm>
            <a:off x="628650" y="365125"/>
            <a:ext cx="7525512" cy="1325563"/>
          </a:xfrm>
          <a:prstGeom prst="rect">
            <a:avLst/>
          </a:prstGeom>
        </p:spPr>
        <p:txBody>
          <a:bodyPr vert="horz" lIns="1353312" tIns="45720" rIns="36576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2EB3C9F3-4E95-4639-8FF0-BC05248DE2DC}"/>
              </a:ext>
            </a:extLst>
          </p:cNvPr>
          <p:cNvSpPr>
            <a:spLocks noGrp="1"/>
          </p:cNvSpPr>
          <p:nvPr>
            <p:ph type="body" idx="1"/>
          </p:nvPr>
        </p:nvSpPr>
        <p:spPr>
          <a:xfrm>
            <a:off x="628650" y="1825625"/>
            <a:ext cx="7886700" cy="4351338"/>
          </a:xfrm>
          <a:prstGeom prst="rect">
            <a:avLst/>
          </a:prstGeom>
        </p:spPr>
        <p:txBody>
          <a:bodyPr vert="horz" lIns="1353312"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01416A49-30AA-439F-B579-F52C125F2EF7}"/>
              </a:ext>
            </a:extLst>
          </p:cNvPr>
          <p:cNvSpPr txBox="1"/>
          <p:nvPr userDrawn="1"/>
        </p:nvSpPr>
        <p:spPr>
          <a:xfrm>
            <a:off x="685800" y="6602768"/>
            <a:ext cx="3981450" cy="123111"/>
          </a:xfrm>
          <a:prstGeom prst="rect">
            <a:avLst/>
          </a:prstGeom>
          <a:noFill/>
        </p:spPr>
        <p:txBody>
          <a:bodyPr wrap="square" lIns="1353312" tIns="0" rIns="0" bIns="0" rtlCol="0">
            <a:spAutoFit/>
          </a:bodyPr>
          <a:lstStyle/>
          <a:p>
            <a:r>
              <a:rPr lang="en-US" sz="800" dirty="0">
                <a:solidFill>
                  <a:schemeClr val="tx2"/>
                </a:solidFill>
                <a:latin typeface="+mn-lt"/>
              </a:rPr>
              <a:t>An independent member of UHY International</a:t>
            </a:r>
          </a:p>
        </p:txBody>
      </p:sp>
      <p:pic>
        <p:nvPicPr>
          <p:cNvPr id="5" name="Picture 4">
            <a:extLst>
              <a:ext uri="{FF2B5EF4-FFF2-40B4-BE49-F238E27FC236}">
                <a16:creationId xmlns:a16="http://schemas.microsoft.com/office/drawing/2014/main" id="{7AA7A6EB-4D0A-47FE-9383-A6DAD9241BA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708590" y="6311900"/>
            <a:ext cx="3332860" cy="499929"/>
          </a:xfrm>
          <a:prstGeom prst="rect">
            <a:avLst/>
          </a:prstGeom>
        </p:spPr>
      </p:pic>
      <p:pic>
        <p:nvPicPr>
          <p:cNvPr id="8" name="Picture 7">
            <a:extLst>
              <a:ext uri="{FF2B5EF4-FFF2-40B4-BE49-F238E27FC236}">
                <a16:creationId xmlns:a16="http://schemas.microsoft.com/office/drawing/2014/main" id="{3183BBF8-A48E-41D6-92F9-2542BCBC97B2}"/>
              </a:ext>
            </a:extLst>
          </p:cNvPr>
          <p:cNvPicPr>
            <a:picLocks noChangeAspect="1"/>
          </p:cNvPicPr>
          <p:nvPr userDrawn="1"/>
        </p:nvPicPr>
        <p:blipFill>
          <a:blip r:embed="rId17">
            <a:extLst>
              <a:ext uri="{28A0092B-C50C-407E-A947-70E740481C1C}">
                <a14:useLocalDpi xmlns:a14="http://schemas.microsoft.com/office/drawing/2010/main" val="0"/>
              </a:ext>
            </a:extLst>
          </a:blip>
          <a:srcRect l="401" r="401"/>
          <a:stretch/>
        </p:blipFill>
        <p:spPr>
          <a:xfrm>
            <a:off x="0" y="0"/>
            <a:ext cx="1204686" cy="6858000"/>
          </a:xfrm>
          <a:prstGeom prst="rect">
            <a:avLst/>
          </a:prstGeom>
        </p:spPr>
      </p:pic>
    </p:spTree>
    <p:extLst>
      <p:ext uri="{BB962C8B-B14F-4D97-AF65-F5344CB8AC3E}">
        <p14:creationId xmlns:p14="http://schemas.microsoft.com/office/powerpoint/2010/main" val="19874877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92CB99-2129-4B74-A7E6-86CBA51CCDE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CD6137-16A2-40D0-A86C-7D84CFE6839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81729-EDBA-4A80-8FD7-12E0D9C73FA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997E3-020F-4906-AE9D-2E3929C74460}" type="datetimeFigureOut">
              <a:rPr lang="en-US" smtClean="0"/>
              <a:t>4/18/2022</a:t>
            </a:fld>
            <a:endParaRPr lang="en-US" dirty="0"/>
          </a:p>
        </p:txBody>
      </p:sp>
      <p:sp>
        <p:nvSpPr>
          <p:cNvPr id="5" name="Footer Placeholder 4">
            <a:extLst>
              <a:ext uri="{FF2B5EF4-FFF2-40B4-BE49-F238E27FC236}">
                <a16:creationId xmlns:a16="http://schemas.microsoft.com/office/drawing/2014/main" id="{111088DB-66C0-4FDF-BF3C-0B659DD78F8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AB3469-B1F3-4440-BD40-330ECF59875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87F92-2F0C-403D-B861-9BB49CAD7805}" type="slidenum">
              <a:rPr lang="en-US" smtClean="0"/>
              <a:t>‹#›</a:t>
            </a:fld>
            <a:endParaRPr lang="en-US" dirty="0"/>
          </a:p>
        </p:txBody>
      </p:sp>
    </p:spTree>
    <p:extLst>
      <p:ext uri="{BB962C8B-B14F-4D97-AF65-F5344CB8AC3E}">
        <p14:creationId xmlns:p14="http://schemas.microsoft.com/office/powerpoint/2010/main" val="945787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mailto:sfarber@uhy-us.com" TargetMode="External"/><Relationship Id="rId2" Type="http://schemas.openxmlformats.org/officeDocument/2006/relationships/hyperlink" Target="mailto:jreagan@uhy-us.com"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ody of water with trees around it&#10;&#10;Description automatically generated with medium confidence">
            <a:extLst>
              <a:ext uri="{FF2B5EF4-FFF2-40B4-BE49-F238E27FC236}">
                <a16:creationId xmlns:a16="http://schemas.microsoft.com/office/drawing/2014/main" id="{45A2866A-E982-42FB-A64F-16714D9DC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103909"/>
            <a:ext cx="9447260" cy="7085445"/>
          </a:xfrm>
          <a:prstGeom prst="rect">
            <a:avLst/>
          </a:prstGeom>
        </p:spPr>
      </p:pic>
      <p:sp>
        <p:nvSpPr>
          <p:cNvPr id="2" name="TextBox 1"/>
          <p:cNvSpPr txBox="1"/>
          <p:nvPr/>
        </p:nvSpPr>
        <p:spPr>
          <a:xfrm>
            <a:off x="508000" y="2087091"/>
            <a:ext cx="8128000" cy="3570208"/>
          </a:xfrm>
          <a:prstGeom prst="rect">
            <a:avLst/>
          </a:prstGeom>
          <a:noFill/>
        </p:spPr>
        <p:txBody>
          <a:bodyPr wrap="square" rtlCol="0">
            <a:spAutoFit/>
          </a:bodyPr>
          <a:lstStyle/>
          <a:p>
            <a:pPr algn="ctr"/>
            <a:r>
              <a:rPr lang="en-US" sz="3200" b="1" dirty="0">
                <a:solidFill>
                  <a:schemeClr val="bg1"/>
                </a:solidFill>
              </a:rPr>
              <a:t>What You Need to Know to Get the Most Out of Your American Rescue Plan Act Funds</a:t>
            </a:r>
          </a:p>
          <a:p>
            <a:pPr algn="ctr"/>
            <a:endParaRPr lang="en-US" sz="2800" b="1" dirty="0">
              <a:solidFill>
                <a:schemeClr val="bg1"/>
              </a:solidFill>
            </a:endParaRPr>
          </a:p>
          <a:p>
            <a:pPr algn="ctr"/>
            <a:endParaRPr lang="en-US" sz="2800" b="1" dirty="0">
              <a:solidFill>
                <a:schemeClr val="bg1"/>
              </a:solidFill>
            </a:endParaRPr>
          </a:p>
          <a:p>
            <a:pPr algn="ctr"/>
            <a:r>
              <a:rPr lang="en-US" sz="2000" b="1" i="1" dirty="0">
                <a:solidFill>
                  <a:schemeClr val="bg1"/>
                </a:solidFill>
              </a:rPr>
              <a:t>Presented by </a:t>
            </a:r>
          </a:p>
          <a:p>
            <a:pPr algn="ctr"/>
            <a:r>
              <a:rPr lang="en-US" sz="2400" b="1" i="1" dirty="0">
                <a:solidFill>
                  <a:schemeClr val="bg1"/>
                </a:solidFill>
              </a:rPr>
              <a:t>Jack Reagan</a:t>
            </a:r>
          </a:p>
          <a:p>
            <a:pPr algn="ctr"/>
            <a:r>
              <a:rPr lang="en-US" sz="2400" b="1" i="1" dirty="0">
                <a:solidFill>
                  <a:schemeClr val="bg1"/>
                </a:solidFill>
              </a:rPr>
              <a:t>State and Local Government Practice Leader</a:t>
            </a:r>
          </a:p>
          <a:p>
            <a:pPr algn="ctr"/>
            <a:r>
              <a:rPr lang="en-US" sz="1900" b="1" dirty="0">
                <a:solidFill>
                  <a:schemeClr val="bg1"/>
                </a:solidFill>
              </a:rPr>
              <a:t/>
            </a:r>
            <a:br>
              <a:rPr lang="en-US" sz="1900" b="1" dirty="0">
                <a:solidFill>
                  <a:schemeClr val="bg1"/>
                </a:solidFill>
              </a:rPr>
            </a:br>
            <a:endParaRPr lang="en-US" sz="1900" dirty="0"/>
          </a:p>
        </p:txBody>
      </p:sp>
    </p:spTree>
    <p:extLst>
      <p:ext uri="{BB962C8B-B14F-4D97-AF65-F5344CB8AC3E}">
        <p14:creationId xmlns:p14="http://schemas.microsoft.com/office/powerpoint/2010/main" val="132273610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9340-65E7-47B6-8174-BC734C01C85A}"/>
              </a:ext>
            </a:extLst>
          </p:cNvPr>
          <p:cNvSpPr>
            <a:spLocks noGrp="1"/>
          </p:cNvSpPr>
          <p:nvPr>
            <p:ph type="title"/>
          </p:nvPr>
        </p:nvSpPr>
        <p:spPr/>
        <p:txBody>
          <a:bodyPr/>
          <a:lstStyle/>
          <a:p>
            <a:r>
              <a:rPr lang="en-US" dirty="0"/>
              <a:t>Key words for public health project abstracts</a:t>
            </a:r>
          </a:p>
        </p:txBody>
      </p:sp>
      <p:sp>
        <p:nvSpPr>
          <p:cNvPr id="4" name="Text Placeholder 3">
            <a:extLst>
              <a:ext uri="{FF2B5EF4-FFF2-40B4-BE49-F238E27FC236}">
                <a16:creationId xmlns:a16="http://schemas.microsoft.com/office/drawing/2014/main" id="{BA3E88B7-AC61-42AE-902E-07C981B7CD22}"/>
              </a:ext>
            </a:extLst>
          </p:cNvPr>
          <p:cNvSpPr>
            <a:spLocks noGrp="1"/>
          </p:cNvSpPr>
          <p:nvPr>
            <p:ph idx="1"/>
          </p:nvPr>
        </p:nvSpPr>
        <p:spPr/>
        <p:txBody>
          <a:bodyPr>
            <a:normAutofit/>
          </a:bodyPr>
          <a:lstStyle/>
          <a:p>
            <a:pPr marL="342900" indent="-342900">
              <a:buFont typeface="Arial" panose="020B0604020202020204" pitchFamily="34" charset="0"/>
              <a:buChar char="•"/>
            </a:pPr>
            <a:r>
              <a:rPr lang="en-US" sz="2200" dirty="0"/>
              <a:t>Mitigate impact of COVID-19</a:t>
            </a:r>
          </a:p>
          <a:p>
            <a:pPr marL="342900" indent="-342900">
              <a:buFont typeface="Arial" panose="020B0604020202020204" pitchFamily="34" charset="0"/>
              <a:buChar char="•"/>
            </a:pPr>
            <a:r>
              <a:rPr lang="en-US" sz="2200" dirty="0"/>
              <a:t>Community disproportionately impacted</a:t>
            </a:r>
          </a:p>
          <a:p>
            <a:pPr marL="342900" indent="-342900">
              <a:buFont typeface="Arial" panose="020B0604020202020204" pitchFamily="34" charset="0"/>
              <a:buChar char="•"/>
            </a:pPr>
            <a:r>
              <a:rPr lang="en-US" sz="2200" dirty="0"/>
              <a:t>Community in a Qualified Census Tract</a:t>
            </a:r>
          </a:p>
          <a:p>
            <a:pPr marL="342900" indent="-342900">
              <a:buFont typeface="Arial" panose="020B0604020202020204" pitchFamily="34" charset="0"/>
              <a:buChar char="•"/>
            </a:pPr>
            <a:r>
              <a:rPr lang="en-US" sz="2200" dirty="0"/>
              <a:t>Disproportionate public health or economic outcomes on a specific population, households or geographic area</a:t>
            </a:r>
          </a:p>
          <a:p>
            <a:pPr marL="342900" indent="-342900">
              <a:buFont typeface="Arial" panose="020B0604020202020204" pitchFamily="34" charset="0"/>
              <a:buChar char="•"/>
            </a:pPr>
            <a:r>
              <a:rPr lang="en-US" sz="2200" dirty="0"/>
              <a:t>Exacerbation of health disparities due to pandemic</a:t>
            </a:r>
          </a:p>
          <a:p>
            <a:pPr marL="342900" indent="-342900">
              <a:buFont typeface="Arial" panose="020B0604020202020204" pitchFamily="34" charset="0"/>
              <a:buChar char="•"/>
            </a:pPr>
            <a:r>
              <a:rPr lang="en-US" sz="2200" dirty="0"/>
              <a:t>Pre-existing social vulnerabilities exacerbated as result of pandemic</a:t>
            </a:r>
          </a:p>
        </p:txBody>
      </p:sp>
      <p:sp>
        <p:nvSpPr>
          <p:cNvPr id="3" name="Slide Number Placeholder 2">
            <a:extLst>
              <a:ext uri="{FF2B5EF4-FFF2-40B4-BE49-F238E27FC236}">
                <a16:creationId xmlns:a16="http://schemas.microsoft.com/office/drawing/2014/main" id="{C5D45413-1E3F-4187-8BC5-974298EF25B6}"/>
              </a:ext>
            </a:extLst>
          </p:cNvPr>
          <p:cNvSpPr>
            <a:spLocks noGrp="1"/>
          </p:cNvSpPr>
          <p:nvPr>
            <p:ph type="sldNum" sz="quarter" idx="4294967295"/>
          </p:nvPr>
        </p:nvSpPr>
        <p:spPr>
          <a:xfrm>
            <a:off x="0" y="0"/>
            <a:ext cx="0" cy="0"/>
          </a:xfrm>
        </p:spPr>
        <p:txBody>
          <a:bodyPr/>
          <a:lstStyle/>
          <a:p>
            <a:fld id="{F795E88F-7D9A-4261-8E02-F16CE4457A9A}" type="slidenum">
              <a:rPr lang="en-US" smtClean="0"/>
              <a:pPr/>
              <a:t>10</a:t>
            </a:fld>
            <a:endParaRPr lang="en-US" dirty="0"/>
          </a:p>
        </p:txBody>
      </p:sp>
    </p:spTree>
    <p:extLst>
      <p:ext uri="{BB962C8B-B14F-4D97-AF65-F5344CB8AC3E}">
        <p14:creationId xmlns:p14="http://schemas.microsoft.com/office/powerpoint/2010/main" val="428641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9340-65E7-47B6-8174-BC734C01C85A}"/>
              </a:ext>
            </a:extLst>
          </p:cNvPr>
          <p:cNvSpPr>
            <a:spLocks noGrp="1"/>
          </p:cNvSpPr>
          <p:nvPr>
            <p:ph type="title"/>
          </p:nvPr>
        </p:nvSpPr>
        <p:spPr/>
        <p:txBody>
          <a:bodyPr/>
          <a:lstStyle/>
          <a:p>
            <a:r>
              <a:rPr lang="en-US" dirty="0"/>
              <a:t>Key words for negative economic impact project abstracts</a:t>
            </a:r>
          </a:p>
        </p:txBody>
      </p:sp>
      <p:sp>
        <p:nvSpPr>
          <p:cNvPr id="4" name="Text Placeholder 3">
            <a:extLst>
              <a:ext uri="{FF2B5EF4-FFF2-40B4-BE49-F238E27FC236}">
                <a16:creationId xmlns:a16="http://schemas.microsoft.com/office/drawing/2014/main" id="{BA3E88B7-AC61-42AE-902E-07C981B7CD22}"/>
              </a:ext>
            </a:extLst>
          </p:cNvPr>
          <p:cNvSpPr>
            <a:spLocks noGrp="1"/>
          </p:cNvSpPr>
          <p:nvPr>
            <p:ph idx="1"/>
          </p:nvPr>
        </p:nvSpPr>
        <p:spPr/>
        <p:txBody>
          <a:bodyPr>
            <a:normAutofit/>
          </a:bodyPr>
          <a:lstStyle/>
          <a:p>
            <a:pPr marL="342900" indent="-342900">
              <a:buFont typeface="Arial" panose="020B0604020202020204" pitchFamily="34" charset="0"/>
              <a:buChar char="•"/>
            </a:pPr>
            <a:r>
              <a:rPr lang="en-US" sz="2200" dirty="0"/>
              <a:t>Mitigate impact of pandemic-related recession on households</a:t>
            </a:r>
          </a:p>
          <a:p>
            <a:pPr marL="342900" indent="-342900">
              <a:buFont typeface="Arial" panose="020B0604020202020204" pitchFamily="34" charset="0"/>
              <a:buChar char="•"/>
            </a:pPr>
            <a:r>
              <a:rPr lang="en-US" sz="2200" dirty="0"/>
              <a:t>Program aimed at low-wage workers to assist in recovery</a:t>
            </a:r>
          </a:p>
          <a:p>
            <a:pPr marL="342900" indent="-342900">
              <a:buFont typeface="Arial" panose="020B0604020202020204" pitchFamily="34" charset="0"/>
              <a:buChar char="•"/>
            </a:pPr>
            <a:r>
              <a:rPr lang="en-US" sz="2200" dirty="0"/>
              <a:t>Reduce food insecurity</a:t>
            </a:r>
          </a:p>
          <a:p>
            <a:pPr marL="342900" indent="-342900">
              <a:buFont typeface="Arial" panose="020B0604020202020204" pitchFamily="34" charset="0"/>
              <a:buChar char="•"/>
            </a:pPr>
            <a:r>
              <a:rPr lang="en-US" sz="2200" dirty="0"/>
              <a:t>Reduce housing insecurity</a:t>
            </a:r>
          </a:p>
          <a:p>
            <a:pPr marL="342900" indent="-342900">
              <a:buFont typeface="Arial" panose="020B0604020202020204" pitchFamily="34" charset="0"/>
              <a:buChar char="•"/>
            </a:pPr>
            <a:r>
              <a:rPr lang="en-US" sz="2200" dirty="0"/>
              <a:t>Reduce risk of longer-term effects on earnings and economic potential</a:t>
            </a:r>
          </a:p>
        </p:txBody>
      </p:sp>
      <p:sp>
        <p:nvSpPr>
          <p:cNvPr id="3" name="Slide Number Placeholder 2">
            <a:extLst>
              <a:ext uri="{FF2B5EF4-FFF2-40B4-BE49-F238E27FC236}">
                <a16:creationId xmlns:a16="http://schemas.microsoft.com/office/drawing/2014/main" id="{C5D45413-1E3F-4187-8BC5-974298EF25B6}"/>
              </a:ext>
            </a:extLst>
          </p:cNvPr>
          <p:cNvSpPr>
            <a:spLocks noGrp="1"/>
          </p:cNvSpPr>
          <p:nvPr>
            <p:ph type="sldNum" sz="quarter" idx="4294967295"/>
          </p:nvPr>
        </p:nvSpPr>
        <p:spPr>
          <a:xfrm>
            <a:off x="0" y="0"/>
            <a:ext cx="0" cy="0"/>
          </a:xfrm>
        </p:spPr>
        <p:txBody>
          <a:bodyPr/>
          <a:lstStyle/>
          <a:p>
            <a:fld id="{F795E88F-7D9A-4261-8E02-F16CE4457A9A}" type="slidenum">
              <a:rPr lang="en-US" smtClean="0"/>
              <a:pPr/>
              <a:t>11</a:t>
            </a:fld>
            <a:endParaRPr lang="en-US" dirty="0"/>
          </a:p>
        </p:txBody>
      </p:sp>
    </p:spTree>
    <p:extLst>
      <p:ext uri="{BB962C8B-B14F-4D97-AF65-F5344CB8AC3E}">
        <p14:creationId xmlns:p14="http://schemas.microsoft.com/office/powerpoint/2010/main" val="103585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F454-BD60-4416-A541-262D911706F9}"/>
              </a:ext>
            </a:extLst>
          </p:cNvPr>
          <p:cNvSpPr>
            <a:spLocks noGrp="1"/>
          </p:cNvSpPr>
          <p:nvPr>
            <p:ph type="title"/>
          </p:nvPr>
        </p:nvSpPr>
        <p:spPr/>
        <p:txBody>
          <a:bodyPr/>
          <a:lstStyle/>
          <a:p>
            <a:r>
              <a:rPr lang="en-US" dirty="0"/>
              <a:t>Key words to demonstrate promoting equitable outcomes</a:t>
            </a:r>
          </a:p>
        </p:txBody>
      </p:sp>
      <p:sp>
        <p:nvSpPr>
          <p:cNvPr id="3" name="Content Placeholder 2">
            <a:extLst>
              <a:ext uri="{FF2B5EF4-FFF2-40B4-BE49-F238E27FC236}">
                <a16:creationId xmlns:a16="http://schemas.microsoft.com/office/drawing/2014/main" id="{C7D576E1-4BAB-48D9-9BC0-0BDEAC80F877}"/>
              </a:ext>
            </a:extLst>
          </p:cNvPr>
          <p:cNvSpPr>
            <a:spLocks noGrp="1"/>
          </p:cNvSpPr>
          <p:nvPr>
            <p:ph idx="1"/>
          </p:nvPr>
        </p:nvSpPr>
        <p:spPr/>
        <p:txBody>
          <a:bodyPr>
            <a:normAutofit/>
          </a:bodyPr>
          <a:lstStyle/>
          <a:p>
            <a:r>
              <a:rPr lang="en-US" sz="2200" dirty="0"/>
              <a:t>Describe how project will serve historically underserved, marginalized or adversely affected groups within the community</a:t>
            </a:r>
          </a:p>
          <a:p>
            <a:r>
              <a:rPr lang="en-US" sz="2200" dirty="0"/>
              <a:t>Describe how you are equitably serving the residents and businesses within the community</a:t>
            </a:r>
          </a:p>
        </p:txBody>
      </p:sp>
      <p:sp>
        <p:nvSpPr>
          <p:cNvPr id="4" name="TextBox 3">
            <a:extLst>
              <a:ext uri="{FF2B5EF4-FFF2-40B4-BE49-F238E27FC236}">
                <a16:creationId xmlns:a16="http://schemas.microsoft.com/office/drawing/2014/main" id="{EE7E256D-E967-4DD8-9AF9-69AACB2DC7C9}"/>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12</a:t>
            </a:fld>
            <a:endParaRPr lang="en-US" dirty="0"/>
          </a:p>
        </p:txBody>
      </p:sp>
    </p:spTree>
    <p:extLst>
      <p:ext uri="{BB962C8B-B14F-4D97-AF65-F5344CB8AC3E}">
        <p14:creationId xmlns:p14="http://schemas.microsoft.com/office/powerpoint/2010/main" val="397083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F454-BD60-4416-A541-262D911706F9}"/>
              </a:ext>
            </a:extLst>
          </p:cNvPr>
          <p:cNvSpPr>
            <a:spLocks noGrp="1"/>
          </p:cNvSpPr>
          <p:nvPr>
            <p:ph type="title"/>
          </p:nvPr>
        </p:nvSpPr>
        <p:spPr/>
        <p:txBody>
          <a:bodyPr/>
          <a:lstStyle/>
          <a:p>
            <a:r>
              <a:rPr lang="en-US" dirty="0"/>
              <a:t>Key words to demonstrate promoting equitable outcomes</a:t>
            </a:r>
          </a:p>
        </p:txBody>
      </p:sp>
      <p:sp>
        <p:nvSpPr>
          <p:cNvPr id="3" name="Content Placeholder 2">
            <a:extLst>
              <a:ext uri="{FF2B5EF4-FFF2-40B4-BE49-F238E27FC236}">
                <a16:creationId xmlns:a16="http://schemas.microsoft.com/office/drawing/2014/main" id="{C7D576E1-4BAB-48D9-9BC0-0BDEAC80F877}"/>
              </a:ext>
            </a:extLst>
          </p:cNvPr>
          <p:cNvSpPr>
            <a:spLocks noGrp="1"/>
          </p:cNvSpPr>
          <p:nvPr>
            <p:ph idx="1"/>
          </p:nvPr>
        </p:nvSpPr>
        <p:spPr/>
        <p:txBody>
          <a:bodyPr/>
          <a:lstStyle/>
          <a:p>
            <a:r>
              <a:rPr lang="en-US" sz="2200" dirty="0"/>
              <a:t>Address how you are ensuring that the administrative requirements of the project don’t result in disparities in ability to complete applications or meet project eligibility criteria</a:t>
            </a:r>
          </a:p>
          <a:p>
            <a:r>
              <a:rPr lang="en-US" sz="2200" dirty="0"/>
              <a:t>Describe how intended outcomes are focused on</a:t>
            </a:r>
          </a:p>
          <a:p>
            <a:pPr lvl="1"/>
            <a:r>
              <a:rPr lang="en-US" sz="2000" dirty="0"/>
              <a:t>Closing gaps </a:t>
            </a:r>
          </a:p>
          <a:p>
            <a:pPr lvl="1"/>
            <a:r>
              <a:rPr lang="en-US" sz="2000" dirty="0"/>
              <a:t>Reaching universal levels of service</a:t>
            </a:r>
          </a:p>
          <a:p>
            <a:pPr lvl="1"/>
            <a:r>
              <a:rPr lang="en-US" sz="2000" dirty="0"/>
              <a:t>Disaggregating progress by race, ethnicity or other equity dimensions</a:t>
            </a:r>
          </a:p>
          <a:p>
            <a:pPr lvl="1"/>
            <a:endParaRPr lang="en-US" dirty="0"/>
          </a:p>
        </p:txBody>
      </p:sp>
      <p:sp>
        <p:nvSpPr>
          <p:cNvPr id="4" name="TextBox 3">
            <a:extLst>
              <a:ext uri="{FF2B5EF4-FFF2-40B4-BE49-F238E27FC236}">
                <a16:creationId xmlns:a16="http://schemas.microsoft.com/office/drawing/2014/main" id="{9E0FF5ED-36AC-4BD6-8A6F-E8CEED96368C}"/>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13</a:t>
            </a:fld>
            <a:endParaRPr lang="en-US" dirty="0"/>
          </a:p>
        </p:txBody>
      </p:sp>
    </p:spTree>
    <p:extLst>
      <p:ext uri="{BB962C8B-B14F-4D97-AF65-F5344CB8AC3E}">
        <p14:creationId xmlns:p14="http://schemas.microsoft.com/office/powerpoint/2010/main" val="246372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761-DBED-4317-828B-67EC4A1DBA06}"/>
              </a:ext>
            </a:extLst>
          </p:cNvPr>
          <p:cNvSpPr>
            <a:spLocks noGrp="1"/>
          </p:cNvSpPr>
          <p:nvPr>
            <p:ph type="title"/>
          </p:nvPr>
        </p:nvSpPr>
        <p:spPr/>
        <p:txBody>
          <a:bodyPr/>
          <a:lstStyle/>
          <a:p>
            <a:r>
              <a:rPr lang="en-US" dirty="0"/>
              <a:t>Projects serving disadvantaged communities</a:t>
            </a:r>
          </a:p>
        </p:txBody>
      </p:sp>
      <p:sp>
        <p:nvSpPr>
          <p:cNvPr id="3" name="Content Placeholder 2">
            <a:extLst>
              <a:ext uri="{FF2B5EF4-FFF2-40B4-BE49-F238E27FC236}">
                <a16:creationId xmlns:a16="http://schemas.microsoft.com/office/drawing/2014/main" id="{153A5F6A-DA3E-4075-AAB5-0697739AD3E0}"/>
              </a:ext>
            </a:extLst>
          </p:cNvPr>
          <p:cNvSpPr>
            <a:spLocks noGrp="1"/>
          </p:cNvSpPr>
          <p:nvPr>
            <p:ph idx="1"/>
          </p:nvPr>
        </p:nvSpPr>
        <p:spPr>
          <a:xfrm>
            <a:off x="1353312" y="1528011"/>
            <a:ext cx="7682046" cy="4648952"/>
          </a:xfrm>
        </p:spPr>
        <p:txBody>
          <a:bodyPr>
            <a:normAutofit fontScale="92500" lnSpcReduction="20000"/>
          </a:bodyPr>
          <a:lstStyle/>
          <a:p>
            <a:r>
              <a:rPr lang="en-US" sz="2400" dirty="0"/>
              <a:t>See “^” on slides 4 through 9 for ARPA project categories that require disadvantaged communities consideration</a:t>
            </a:r>
          </a:p>
          <a:p>
            <a:r>
              <a:rPr lang="en-US" sz="2400" dirty="0"/>
              <a:t>Certain projects must report how those projects are targeted to economically disadvantaged communities</a:t>
            </a:r>
          </a:p>
          <a:p>
            <a:r>
              <a:rPr lang="en-US" sz="2400" dirty="0"/>
              <a:t>Defined by HUD’s Qualified Census Tract</a:t>
            </a:r>
          </a:p>
          <a:p>
            <a:r>
              <a:rPr lang="en-US" sz="2400" dirty="0"/>
              <a:t>May assume funds count towards such communities if:</a:t>
            </a:r>
          </a:p>
          <a:p>
            <a:pPr lvl="1"/>
            <a:r>
              <a:rPr lang="en-US" sz="2000" b="0" i="0" u="none" strike="noStrike" baseline="0" dirty="0">
                <a:latin typeface="Calibri" panose="020F0502020204030204" pitchFamily="34" charset="0"/>
                <a:cs typeface="Calibri" panose="020F0502020204030204" pitchFamily="34" charset="0"/>
              </a:rPr>
              <a:t>A program or service is provided at a physical location in a Qualified Census Tract </a:t>
            </a:r>
          </a:p>
          <a:p>
            <a:pPr lvl="1"/>
            <a:r>
              <a:rPr lang="en-US" sz="2000" b="0" i="0" u="none" strike="noStrike" baseline="0" dirty="0">
                <a:latin typeface="Calibri" panose="020F0502020204030204" pitchFamily="34" charset="0"/>
                <a:cs typeface="Calibri" panose="020F0502020204030204" pitchFamily="34" charset="0"/>
              </a:rPr>
              <a:t>A program or service where the primary intended beneficiaries live within a Qualified Census Tract;</a:t>
            </a:r>
          </a:p>
          <a:p>
            <a:pPr lvl="1"/>
            <a:r>
              <a:rPr lang="en-US" sz="2000" b="0" i="0" u="none" strike="noStrike" baseline="0" dirty="0">
                <a:latin typeface="Calibri" panose="020F0502020204030204" pitchFamily="34" charset="0"/>
                <a:cs typeface="Calibri" panose="020F0502020204030204" pitchFamily="34" charset="0"/>
              </a:rPr>
              <a:t>A program or service for which the eligibility criteria are such that the primary intended beneficiaries earn less than 60 percent of the median income for the relevant jurisdiction; or</a:t>
            </a:r>
          </a:p>
          <a:p>
            <a:pPr lvl="1"/>
            <a:r>
              <a:rPr lang="en-US" sz="2000" b="0" i="0" u="none" strike="noStrike" baseline="0" dirty="0">
                <a:latin typeface="Calibri" panose="020F0502020204030204" pitchFamily="34" charset="0"/>
                <a:cs typeface="Calibri" panose="020F0502020204030204" pitchFamily="34" charset="0"/>
              </a:rPr>
              <a:t>A program or service for which the eligibility criteria are such that over 25 percent of intended beneficiaries are below the federal poverty line.</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182EA0-20FE-4D87-AD83-D09DD54895DC}"/>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14</a:t>
            </a:fld>
            <a:endParaRPr lang="en-US" dirty="0"/>
          </a:p>
        </p:txBody>
      </p:sp>
    </p:spTree>
    <p:extLst>
      <p:ext uri="{BB962C8B-B14F-4D97-AF65-F5344CB8AC3E}">
        <p14:creationId xmlns:p14="http://schemas.microsoft.com/office/powerpoint/2010/main" val="2850503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761-DBED-4317-828B-67EC4A1DBA06}"/>
              </a:ext>
            </a:extLst>
          </p:cNvPr>
          <p:cNvSpPr>
            <a:spLocks noGrp="1"/>
          </p:cNvSpPr>
          <p:nvPr>
            <p:ph type="title"/>
          </p:nvPr>
        </p:nvSpPr>
        <p:spPr/>
        <p:txBody>
          <a:bodyPr/>
          <a:lstStyle/>
          <a:p>
            <a:r>
              <a:rPr lang="en-US" dirty="0"/>
              <a:t>Projects serving disadvantaged communities</a:t>
            </a:r>
          </a:p>
        </p:txBody>
      </p:sp>
      <p:sp>
        <p:nvSpPr>
          <p:cNvPr id="3" name="Content Placeholder 2">
            <a:extLst>
              <a:ext uri="{FF2B5EF4-FFF2-40B4-BE49-F238E27FC236}">
                <a16:creationId xmlns:a16="http://schemas.microsoft.com/office/drawing/2014/main" id="{153A5F6A-DA3E-4075-AAB5-0697739AD3E0}"/>
              </a:ext>
            </a:extLst>
          </p:cNvPr>
          <p:cNvSpPr>
            <a:spLocks noGrp="1"/>
          </p:cNvSpPr>
          <p:nvPr>
            <p:ph idx="1"/>
          </p:nvPr>
        </p:nvSpPr>
        <p:spPr/>
        <p:txBody>
          <a:bodyPr>
            <a:noAutofit/>
          </a:bodyPr>
          <a:lstStyle/>
          <a:p>
            <a:pPr algn="l"/>
            <a:r>
              <a:rPr lang="en-US" sz="2200" b="0" i="0" u="none" strike="noStrike" baseline="0" dirty="0">
                <a:latin typeface="Calibri" panose="020F0502020204030204" pitchFamily="34" charset="0"/>
                <a:cs typeface="Calibri" panose="020F0502020204030204" pitchFamily="34" charset="0"/>
              </a:rPr>
              <a:t>May use reasonable estimates to determine if a project meets one of these criteria, including identifying the intended beneficiaries of a program or service in terms of</a:t>
            </a:r>
          </a:p>
          <a:p>
            <a:pPr lvl="1"/>
            <a:r>
              <a:rPr lang="en-US" sz="2000" b="0" i="0" u="none" strike="noStrike" baseline="0" dirty="0">
                <a:latin typeface="Calibri" panose="020F0502020204030204" pitchFamily="34" charset="0"/>
                <a:cs typeface="Calibri" panose="020F0502020204030204" pitchFamily="34" charset="0"/>
              </a:rPr>
              <a:t>income characteristics, </a:t>
            </a:r>
          </a:p>
          <a:p>
            <a:pPr lvl="1"/>
            <a:r>
              <a:rPr lang="en-US" sz="2000" b="0" i="0" u="none" strike="noStrike" baseline="0" dirty="0">
                <a:latin typeface="Calibri" panose="020F0502020204030204" pitchFamily="34" charset="0"/>
                <a:cs typeface="Calibri" panose="020F0502020204030204" pitchFamily="34" charset="0"/>
              </a:rPr>
              <a:t>geographic location, or </a:t>
            </a:r>
          </a:p>
          <a:p>
            <a:pPr lvl="1"/>
            <a:r>
              <a:rPr lang="en-US" sz="2000" b="0" i="0" u="none" strike="noStrike" baseline="0" dirty="0">
                <a:latin typeface="Calibri" panose="020F0502020204030204" pitchFamily="34" charset="0"/>
                <a:cs typeface="Calibri" panose="020F0502020204030204" pitchFamily="34" charset="0"/>
              </a:rPr>
              <a:t>otherwise estimating the beneficiaries of a program based on its eligibility criteria</a:t>
            </a:r>
            <a:r>
              <a:rPr lang="en-US" sz="2800" b="0" i="0" u="none" strike="noStrike" baseline="0" dirty="0">
                <a:latin typeface="Calibri" panose="020F0502020204030204" pitchFamily="34" charset="0"/>
                <a:cs typeface="Calibri" panose="020F0502020204030204" pitchFamily="34" charset="0"/>
              </a:rPr>
              <a:t>. </a:t>
            </a:r>
          </a:p>
          <a:p>
            <a:r>
              <a:rPr lang="en-US" sz="2200" b="0" i="0" u="none" strike="noStrike" baseline="0" dirty="0">
                <a:latin typeface="Calibri" panose="020F0502020204030204" pitchFamily="34" charset="0"/>
                <a:cs typeface="Calibri" panose="020F0502020204030204" pitchFamily="34" charset="0"/>
              </a:rPr>
              <a:t>Do not need to track information on each individual beneficiary to make the determination of whether or not the project is serving an economically disadvantaged community.</a:t>
            </a:r>
            <a:endParaRPr lang="en-US" sz="2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459419E-FF4D-473C-99C8-39805BD44DB9}"/>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15</a:t>
            </a:fld>
            <a:endParaRPr lang="en-US" dirty="0"/>
          </a:p>
        </p:txBody>
      </p:sp>
    </p:spTree>
    <p:extLst>
      <p:ext uri="{BB962C8B-B14F-4D97-AF65-F5344CB8AC3E}">
        <p14:creationId xmlns:p14="http://schemas.microsoft.com/office/powerpoint/2010/main" val="16362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p:txBody>
          <a:bodyPr/>
          <a:lstStyle/>
          <a:p>
            <a:r>
              <a:rPr lang="en-US" dirty="0"/>
              <a:t>Mandatory data to be gathered for certain projects</a:t>
            </a:r>
          </a:p>
        </p:txBody>
      </p:sp>
      <p:sp>
        <p:nvSpPr>
          <p:cNvPr id="3" name="Content Placeholder 2">
            <a:extLst>
              <a:ext uri="{FF2B5EF4-FFF2-40B4-BE49-F238E27FC236}">
                <a16:creationId xmlns:a16="http://schemas.microsoft.com/office/drawing/2014/main" id="{54FB789C-588D-44F2-B5DB-69BED4521BF2}"/>
              </a:ext>
            </a:extLst>
          </p:cNvPr>
          <p:cNvSpPr>
            <a:spLocks noGrp="1"/>
          </p:cNvSpPr>
          <p:nvPr>
            <p:ph idx="1"/>
          </p:nvPr>
        </p:nvSpPr>
        <p:spPr>
          <a:xfrm>
            <a:off x="1353312" y="1825625"/>
            <a:ext cx="7634277" cy="4351338"/>
          </a:xfrm>
        </p:spPr>
        <p:txBody>
          <a:bodyPr>
            <a:normAutofit/>
          </a:bodyPr>
          <a:lstStyle/>
          <a:p>
            <a:pPr>
              <a:spcBef>
                <a:spcPts val="0"/>
              </a:spcBef>
            </a:pPr>
            <a:r>
              <a:rPr lang="en-US" sz="2200" dirty="0">
                <a:effectLst/>
                <a:ea typeface="Calibri" panose="020F0502020204030204" pitchFamily="34" charset="0"/>
                <a:cs typeface="Times New Roman" panose="02020603050405020304" pitchFamily="18" charset="0"/>
              </a:rPr>
              <a:t>Household Assistance (EC 2.2) and Housing Support (EC 2.16-2.18):</a:t>
            </a:r>
          </a:p>
          <a:p>
            <a:pPr lvl="1">
              <a:spcBef>
                <a:spcPts val="0"/>
              </a:spcBef>
            </a:pPr>
            <a:r>
              <a:rPr lang="en-US" sz="2000" dirty="0">
                <a:effectLst/>
                <a:ea typeface="Calibri" panose="020F0502020204030204" pitchFamily="34" charset="0"/>
                <a:cs typeface="Times New Roman" panose="02020603050405020304" pitchFamily="18" charset="0"/>
              </a:rPr>
              <a:t>Number of people or households receiving eviction prevention services (including legal representation)</a:t>
            </a:r>
          </a:p>
          <a:p>
            <a:pPr lvl="1">
              <a:spcBef>
                <a:spcPts val="0"/>
              </a:spcBef>
            </a:pPr>
            <a:r>
              <a:rPr lang="en-US" sz="2000" dirty="0">
                <a:effectLst/>
                <a:ea typeface="Calibri" panose="020F0502020204030204" pitchFamily="34" charset="0"/>
                <a:cs typeface="Times New Roman" panose="02020603050405020304" pitchFamily="18" charset="0"/>
              </a:rPr>
              <a:t>Number of affordable housing units preserved or developed</a:t>
            </a:r>
          </a:p>
          <a:p>
            <a:pPr marL="0" marR="0" indent="0">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a:spcBef>
                <a:spcPts val="0"/>
              </a:spcBef>
            </a:pPr>
            <a:r>
              <a:rPr lang="en-US" sz="2200" dirty="0">
                <a:effectLst/>
                <a:ea typeface="Calibri" panose="020F0502020204030204" pitchFamily="34" charset="0"/>
                <a:cs typeface="Times New Roman" panose="02020603050405020304" pitchFamily="18" charset="0"/>
              </a:rPr>
              <a:t>Negative Economic Impacts (EC 2):</a:t>
            </a:r>
          </a:p>
          <a:p>
            <a:pPr lvl="1">
              <a:spcBef>
                <a:spcPts val="0"/>
              </a:spcBef>
            </a:pPr>
            <a:r>
              <a:rPr lang="en-US" sz="2000" dirty="0">
                <a:effectLst/>
                <a:ea typeface="Calibri" panose="020F0502020204030204" pitchFamily="34" charset="0"/>
                <a:cs typeface="Times New Roman" panose="02020603050405020304" pitchFamily="18" charset="0"/>
              </a:rPr>
              <a:t>Number of workers enrolled in sectoral job training program</a:t>
            </a:r>
          </a:p>
          <a:p>
            <a:pPr lvl="1">
              <a:spcBef>
                <a:spcPts val="0"/>
              </a:spcBef>
            </a:pPr>
            <a:r>
              <a:rPr lang="en-US" sz="2000" dirty="0">
                <a:effectLst/>
                <a:ea typeface="Calibri" panose="020F0502020204030204" pitchFamily="34" charset="0"/>
                <a:cs typeface="Times New Roman" panose="02020603050405020304" pitchFamily="18" charset="0"/>
              </a:rPr>
              <a:t>Number of workers completing sectoral job training programs</a:t>
            </a:r>
          </a:p>
          <a:p>
            <a:pPr lvl="1">
              <a:spcBef>
                <a:spcPts val="0"/>
              </a:spcBef>
            </a:pPr>
            <a:r>
              <a:rPr lang="en-US" sz="2000" dirty="0">
                <a:effectLst/>
                <a:ea typeface="Calibri" panose="020F0502020204030204" pitchFamily="34" charset="0"/>
                <a:cs typeface="Times New Roman" panose="02020603050405020304" pitchFamily="18" charset="0"/>
              </a:rPr>
              <a:t>Number of people participating in summer youth employment programs</a:t>
            </a:r>
          </a:p>
          <a:p>
            <a:endParaRPr lang="en-US" dirty="0"/>
          </a:p>
        </p:txBody>
      </p:sp>
      <p:sp>
        <p:nvSpPr>
          <p:cNvPr id="4" name="TextBox 3">
            <a:extLst>
              <a:ext uri="{FF2B5EF4-FFF2-40B4-BE49-F238E27FC236}">
                <a16:creationId xmlns:a16="http://schemas.microsoft.com/office/drawing/2014/main" id="{EC5E47F7-B50E-4EDE-9D21-514299D53690}"/>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16</a:t>
            </a:fld>
            <a:endParaRPr lang="en-US" dirty="0"/>
          </a:p>
        </p:txBody>
      </p:sp>
    </p:spTree>
    <p:extLst>
      <p:ext uri="{BB962C8B-B14F-4D97-AF65-F5344CB8AC3E}">
        <p14:creationId xmlns:p14="http://schemas.microsoft.com/office/powerpoint/2010/main" val="335431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p:txBody>
          <a:bodyPr/>
          <a:lstStyle/>
          <a:p>
            <a:r>
              <a:rPr lang="en-US" dirty="0"/>
              <a:t>Mandatory data to be gathered for certain projects</a:t>
            </a:r>
          </a:p>
        </p:txBody>
      </p:sp>
      <p:sp>
        <p:nvSpPr>
          <p:cNvPr id="3" name="Content Placeholder 2">
            <a:extLst>
              <a:ext uri="{FF2B5EF4-FFF2-40B4-BE49-F238E27FC236}">
                <a16:creationId xmlns:a16="http://schemas.microsoft.com/office/drawing/2014/main" id="{54FB789C-588D-44F2-B5DB-69BED4521BF2}"/>
              </a:ext>
            </a:extLst>
          </p:cNvPr>
          <p:cNvSpPr>
            <a:spLocks noGrp="1"/>
          </p:cNvSpPr>
          <p:nvPr>
            <p:ph idx="1"/>
          </p:nvPr>
        </p:nvSpPr>
        <p:spPr/>
        <p:txBody>
          <a:bodyPr>
            <a:normAutofit/>
          </a:bodyPr>
          <a:lstStyle/>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Education Assistance (EC 2.24-2.26):</a:t>
            </a:r>
          </a:p>
          <a:p>
            <a:pPr marL="457200" lvl="1">
              <a:spcBef>
                <a:spcPts val="0"/>
              </a:spcBef>
            </a:pPr>
            <a:r>
              <a:rPr lang="en-US" sz="2000" dirty="0">
                <a:effectLst/>
                <a:ea typeface="Calibri" panose="020F0502020204030204" pitchFamily="34" charset="0"/>
                <a:cs typeface="Times New Roman" panose="02020603050405020304" pitchFamily="18" charset="0"/>
              </a:rPr>
              <a:t>Number of students participating in evidence-based tutoring programs</a:t>
            </a:r>
          </a:p>
          <a:p>
            <a:pPr marL="228600" lvl="1" indent="0">
              <a:spcBef>
                <a:spcPts val="0"/>
              </a:spcBef>
              <a:buNone/>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Healthy Childhood Environments (EC 2.11-2.14):</a:t>
            </a:r>
          </a:p>
          <a:p>
            <a:pPr marL="457200" lvl="1">
              <a:spcBef>
                <a:spcPts val="0"/>
              </a:spcBef>
            </a:pPr>
            <a:r>
              <a:rPr lang="en-US" sz="2000" dirty="0">
                <a:effectLst/>
                <a:ea typeface="Calibri" panose="020F0502020204030204" pitchFamily="34" charset="0"/>
                <a:cs typeface="Times New Roman" panose="02020603050405020304" pitchFamily="18" charset="0"/>
              </a:rPr>
              <a:t>Number of children served by childcare and early learning (pre-school/pre-K/ages 3-5)</a:t>
            </a:r>
          </a:p>
          <a:p>
            <a:pPr marL="457200" lvl="1">
              <a:spcBef>
                <a:spcPts val="0"/>
              </a:spcBef>
            </a:pPr>
            <a:r>
              <a:rPr lang="en-US" sz="2000" dirty="0">
                <a:effectLst/>
                <a:ea typeface="Calibri" panose="020F0502020204030204" pitchFamily="34" charset="0"/>
                <a:cs typeface="Times New Roman" panose="02020603050405020304" pitchFamily="18" charset="0"/>
              </a:rPr>
              <a:t>Number of families served by home visiting</a:t>
            </a:r>
          </a:p>
          <a:p>
            <a:endParaRPr lang="en-US" dirty="0"/>
          </a:p>
        </p:txBody>
      </p:sp>
      <p:sp>
        <p:nvSpPr>
          <p:cNvPr id="4" name="TextBox 3">
            <a:extLst>
              <a:ext uri="{FF2B5EF4-FFF2-40B4-BE49-F238E27FC236}">
                <a16:creationId xmlns:a16="http://schemas.microsoft.com/office/drawing/2014/main" id="{F89EB07B-891C-4708-98AE-E94402D1458A}"/>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17</a:t>
            </a:fld>
            <a:endParaRPr lang="en-US" dirty="0"/>
          </a:p>
        </p:txBody>
      </p:sp>
    </p:spTree>
    <p:extLst>
      <p:ext uri="{BB962C8B-B14F-4D97-AF65-F5344CB8AC3E}">
        <p14:creationId xmlns:p14="http://schemas.microsoft.com/office/powerpoint/2010/main" val="4137387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p:txBody>
          <a:bodyPr/>
          <a:lstStyle/>
          <a:p>
            <a:r>
              <a:rPr lang="en-US" dirty="0"/>
              <a:t>Mandatory data to be gathered for certain projects</a:t>
            </a:r>
          </a:p>
        </p:txBody>
      </p:sp>
      <p:sp>
        <p:nvSpPr>
          <p:cNvPr id="3" name="Content Placeholder 2">
            <a:extLst>
              <a:ext uri="{FF2B5EF4-FFF2-40B4-BE49-F238E27FC236}">
                <a16:creationId xmlns:a16="http://schemas.microsoft.com/office/drawing/2014/main" id="{54FB789C-588D-44F2-B5DB-69BED4521BF2}"/>
              </a:ext>
            </a:extLst>
          </p:cNvPr>
          <p:cNvSpPr>
            <a:spLocks noGrp="1"/>
          </p:cNvSpPr>
          <p:nvPr>
            <p:ph idx="1"/>
          </p:nvPr>
        </p:nvSpPr>
        <p:spPr/>
        <p:txBody>
          <a:bodyPr>
            <a:normAutofit/>
          </a:bodyPr>
          <a:lstStyle/>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Education Assistance (EC 2.24-2.26):</a:t>
            </a:r>
          </a:p>
          <a:p>
            <a:pPr marL="457200" lvl="1">
              <a:spcBef>
                <a:spcPts val="0"/>
              </a:spcBef>
            </a:pPr>
            <a:r>
              <a:rPr lang="en-US" sz="2000" dirty="0">
                <a:effectLst/>
                <a:ea typeface="Calibri" panose="020F0502020204030204" pitchFamily="34" charset="0"/>
                <a:cs typeface="Times New Roman" panose="02020603050405020304" pitchFamily="18" charset="0"/>
              </a:rPr>
              <a:t>Number of students participating in evidence-based tutoring programs</a:t>
            </a:r>
          </a:p>
          <a:p>
            <a:pPr marL="228600" lvl="1" indent="0">
              <a:spcBef>
                <a:spcPts val="0"/>
              </a:spcBef>
              <a:buNone/>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Healthy Childhood Environments (EC 2.11-2.14):</a:t>
            </a:r>
          </a:p>
          <a:p>
            <a:pPr marL="457200" lvl="1">
              <a:spcBef>
                <a:spcPts val="0"/>
              </a:spcBef>
            </a:pPr>
            <a:r>
              <a:rPr lang="en-US" sz="2000" dirty="0">
                <a:effectLst/>
                <a:ea typeface="Calibri" panose="020F0502020204030204" pitchFamily="34" charset="0"/>
                <a:cs typeface="Times New Roman" panose="02020603050405020304" pitchFamily="18" charset="0"/>
              </a:rPr>
              <a:t>Number of children served by childcare and early learning (pre-school/pre-K/ages 3-5)</a:t>
            </a:r>
          </a:p>
          <a:p>
            <a:pPr marL="457200" lvl="1">
              <a:spcBef>
                <a:spcPts val="0"/>
              </a:spcBef>
            </a:pPr>
            <a:r>
              <a:rPr lang="en-US" sz="2000" dirty="0">
                <a:effectLst/>
                <a:ea typeface="Calibri" panose="020F0502020204030204" pitchFamily="34" charset="0"/>
                <a:cs typeface="Times New Roman" panose="02020603050405020304" pitchFamily="18" charset="0"/>
              </a:rPr>
              <a:t>Number of families served by home visiting</a:t>
            </a:r>
          </a:p>
          <a:p>
            <a:endParaRPr lang="en-US" dirty="0"/>
          </a:p>
        </p:txBody>
      </p:sp>
      <p:sp>
        <p:nvSpPr>
          <p:cNvPr id="4" name="TextBox 3">
            <a:extLst>
              <a:ext uri="{FF2B5EF4-FFF2-40B4-BE49-F238E27FC236}">
                <a16:creationId xmlns:a16="http://schemas.microsoft.com/office/drawing/2014/main" id="{BEFD516E-8171-462B-AA11-6797250374F5}"/>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18</a:t>
            </a:fld>
            <a:endParaRPr lang="en-US" dirty="0"/>
          </a:p>
        </p:txBody>
      </p:sp>
    </p:spTree>
    <p:extLst>
      <p:ext uri="{BB962C8B-B14F-4D97-AF65-F5344CB8AC3E}">
        <p14:creationId xmlns:p14="http://schemas.microsoft.com/office/powerpoint/2010/main" val="2219662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p:txBody>
          <a:bodyPr/>
          <a:lstStyle/>
          <a:p>
            <a:r>
              <a:rPr lang="en-US" dirty="0"/>
              <a:t>Mandatory data to be gathered for certain projects</a:t>
            </a:r>
          </a:p>
        </p:txBody>
      </p:sp>
      <p:sp>
        <p:nvSpPr>
          <p:cNvPr id="3" name="Content Placeholder 2">
            <a:extLst>
              <a:ext uri="{FF2B5EF4-FFF2-40B4-BE49-F238E27FC236}">
                <a16:creationId xmlns:a16="http://schemas.microsoft.com/office/drawing/2014/main" id="{54FB789C-588D-44F2-B5DB-69BED4521BF2}"/>
              </a:ext>
            </a:extLst>
          </p:cNvPr>
          <p:cNvSpPr>
            <a:spLocks noGrp="1"/>
          </p:cNvSpPr>
          <p:nvPr>
            <p:ph idx="1"/>
          </p:nvPr>
        </p:nvSpPr>
        <p:spPr/>
        <p:txBody>
          <a:bodyPr>
            <a:normAutofit/>
          </a:bodyPr>
          <a:lstStyle/>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Education Assistance (EC 2.24-2.26):</a:t>
            </a:r>
          </a:p>
          <a:p>
            <a:pPr marL="457200" lvl="1">
              <a:spcBef>
                <a:spcPts val="0"/>
              </a:spcBef>
            </a:pPr>
            <a:r>
              <a:rPr lang="en-US" sz="2000" dirty="0">
                <a:effectLst/>
                <a:ea typeface="Calibri" panose="020F0502020204030204" pitchFamily="34" charset="0"/>
                <a:cs typeface="Times New Roman" panose="02020603050405020304" pitchFamily="18" charset="0"/>
              </a:rPr>
              <a:t>Number of students participating in evidence-based tutoring programs</a:t>
            </a:r>
          </a:p>
          <a:p>
            <a:pPr marL="228600" lvl="1" indent="0">
              <a:spcBef>
                <a:spcPts val="0"/>
              </a:spcBef>
              <a:buNone/>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Healthy Childhood Environments (EC 2.11-2.14):</a:t>
            </a:r>
          </a:p>
          <a:p>
            <a:pPr marL="457200" lvl="1">
              <a:spcBef>
                <a:spcPts val="0"/>
              </a:spcBef>
            </a:pPr>
            <a:r>
              <a:rPr lang="en-US" sz="2000" dirty="0">
                <a:effectLst/>
                <a:ea typeface="Calibri" panose="020F0502020204030204" pitchFamily="34" charset="0"/>
                <a:cs typeface="Times New Roman" panose="02020603050405020304" pitchFamily="18" charset="0"/>
              </a:rPr>
              <a:t>Number of children served by childcare and early learning (pre-school/pre-K/ages 3-5)</a:t>
            </a:r>
          </a:p>
          <a:p>
            <a:pPr marL="457200" lvl="1">
              <a:spcBef>
                <a:spcPts val="0"/>
              </a:spcBef>
            </a:pPr>
            <a:r>
              <a:rPr lang="en-US" sz="2000" dirty="0">
                <a:effectLst/>
                <a:ea typeface="Calibri" panose="020F0502020204030204" pitchFamily="34" charset="0"/>
                <a:cs typeface="Times New Roman" panose="02020603050405020304" pitchFamily="18" charset="0"/>
              </a:rPr>
              <a:t>Number of families served by home visiting</a:t>
            </a:r>
          </a:p>
          <a:p>
            <a:endParaRPr lang="en-US" dirty="0"/>
          </a:p>
        </p:txBody>
      </p:sp>
      <p:sp>
        <p:nvSpPr>
          <p:cNvPr id="4" name="TextBox 3">
            <a:extLst>
              <a:ext uri="{FF2B5EF4-FFF2-40B4-BE49-F238E27FC236}">
                <a16:creationId xmlns:a16="http://schemas.microsoft.com/office/drawing/2014/main" id="{1306AC05-C009-4BEE-945D-E870261FA610}"/>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19</a:t>
            </a:fld>
            <a:endParaRPr lang="en-US" dirty="0"/>
          </a:p>
        </p:txBody>
      </p:sp>
    </p:spTree>
    <p:extLst>
      <p:ext uri="{BB962C8B-B14F-4D97-AF65-F5344CB8AC3E}">
        <p14:creationId xmlns:p14="http://schemas.microsoft.com/office/powerpoint/2010/main" val="108783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C25DF31-0ADD-41A3-AA89-1A9B33454976}"/>
              </a:ext>
            </a:extLst>
          </p:cNvPr>
          <p:cNvSpPr>
            <a:spLocks noGrp="1"/>
          </p:cNvSpPr>
          <p:nvPr>
            <p:ph type="title"/>
          </p:nvPr>
        </p:nvSpPr>
        <p:spPr/>
        <p:txBody>
          <a:bodyPr anchor="ctr" anchorCtr="0">
            <a:normAutofit/>
          </a:bodyPr>
          <a:lstStyle/>
          <a:p>
            <a:r>
              <a:rPr lang="en-US" sz="3200" b="1" dirty="0">
                <a:solidFill>
                  <a:srgbClr val="002060"/>
                </a:solidFill>
              </a:rPr>
              <a:t>Agenda </a:t>
            </a:r>
          </a:p>
        </p:txBody>
      </p:sp>
      <p:sp>
        <p:nvSpPr>
          <p:cNvPr id="18" name="Rectangle 17">
            <a:extLst>
              <a:ext uri="{FF2B5EF4-FFF2-40B4-BE49-F238E27FC236}">
                <a16:creationId xmlns:a16="http://schemas.microsoft.com/office/drawing/2014/main" id="{13633C69-33B0-4AE0-B46C-2595ACB88659}"/>
              </a:ext>
            </a:extLst>
          </p:cNvPr>
          <p:cNvSpPr/>
          <p:nvPr/>
        </p:nvSpPr>
        <p:spPr>
          <a:xfrm>
            <a:off x="2915056" y="1660156"/>
            <a:ext cx="531454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tx1">
                    <a:lumMod val="75000"/>
                    <a:lumOff val="25000"/>
                  </a:schemeClr>
                </a:solidFill>
                <a:cs typeface="Arial" panose="020B0604020202020204" pitchFamily="34" charset="0"/>
              </a:rPr>
              <a:t>Project qualifications</a:t>
            </a:r>
          </a:p>
        </p:txBody>
      </p:sp>
      <p:sp>
        <p:nvSpPr>
          <p:cNvPr id="19" name="Rectangle 18">
            <a:extLst>
              <a:ext uri="{FF2B5EF4-FFF2-40B4-BE49-F238E27FC236}">
                <a16:creationId xmlns:a16="http://schemas.microsoft.com/office/drawing/2014/main" id="{C1D06D1A-1900-4860-BB9A-A811675069B3}"/>
              </a:ext>
            </a:extLst>
          </p:cNvPr>
          <p:cNvSpPr/>
          <p:nvPr/>
        </p:nvSpPr>
        <p:spPr>
          <a:xfrm>
            <a:off x="2915056" y="2526302"/>
            <a:ext cx="531454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tx1">
                    <a:lumMod val="75000"/>
                    <a:lumOff val="25000"/>
                  </a:schemeClr>
                </a:solidFill>
                <a:cs typeface="Arial" panose="020B0604020202020204" pitchFamily="34" charset="0"/>
              </a:rPr>
              <a:t>Financial reporting requirements</a:t>
            </a:r>
          </a:p>
        </p:txBody>
      </p:sp>
      <p:sp>
        <p:nvSpPr>
          <p:cNvPr id="91" name="Rectangle 90">
            <a:extLst>
              <a:ext uri="{FF2B5EF4-FFF2-40B4-BE49-F238E27FC236}">
                <a16:creationId xmlns:a16="http://schemas.microsoft.com/office/drawing/2014/main" id="{7B8A44C0-EE08-4F79-9030-2251631E0232}"/>
              </a:ext>
            </a:extLst>
          </p:cNvPr>
          <p:cNvSpPr/>
          <p:nvPr/>
        </p:nvSpPr>
        <p:spPr>
          <a:xfrm>
            <a:off x="2915056" y="3424757"/>
            <a:ext cx="506751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tx1">
                    <a:lumMod val="75000"/>
                    <a:lumOff val="25000"/>
                  </a:schemeClr>
                </a:solidFill>
                <a:cs typeface="Arial" panose="020B0604020202020204" pitchFamily="34" charset="0"/>
              </a:rPr>
              <a:t>Application assistance</a:t>
            </a:r>
          </a:p>
        </p:txBody>
      </p:sp>
      <p:sp>
        <p:nvSpPr>
          <p:cNvPr id="110" name="Rectangle 109">
            <a:extLst>
              <a:ext uri="{FF2B5EF4-FFF2-40B4-BE49-F238E27FC236}">
                <a16:creationId xmlns:a16="http://schemas.microsoft.com/office/drawing/2014/main" id="{C0C2477F-3991-4AA3-AA13-7F3E0D9FB17D}"/>
              </a:ext>
            </a:extLst>
          </p:cNvPr>
          <p:cNvSpPr/>
          <p:nvPr/>
        </p:nvSpPr>
        <p:spPr>
          <a:xfrm>
            <a:off x="2915056" y="4302120"/>
            <a:ext cx="5067514"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tx1">
                    <a:lumMod val="75000"/>
                    <a:lumOff val="25000"/>
                  </a:schemeClr>
                </a:solidFill>
                <a:cs typeface="Arial" panose="020B0604020202020204" pitchFamily="34" charset="0"/>
              </a:rPr>
              <a:t>Support for finding future funding streams</a:t>
            </a:r>
          </a:p>
        </p:txBody>
      </p:sp>
      <p:grpSp>
        <p:nvGrpSpPr>
          <p:cNvPr id="118" name="Group 117">
            <a:extLst>
              <a:ext uri="{FF2B5EF4-FFF2-40B4-BE49-F238E27FC236}">
                <a16:creationId xmlns:a16="http://schemas.microsoft.com/office/drawing/2014/main" id="{EB17EDD7-6D45-4F73-9BE2-9D9C2D00F7E0}"/>
              </a:ext>
            </a:extLst>
          </p:cNvPr>
          <p:cNvGrpSpPr>
            <a:grpSpLocks/>
          </p:cNvGrpSpPr>
          <p:nvPr/>
        </p:nvGrpSpPr>
        <p:grpSpPr>
          <a:xfrm>
            <a:off x="1881234" y="4220830"/>
            <a:ext cx="685800" cy="685800"/>
            <a:chOff x="7436220" y="3629855"/>
            <a:chExt cx="914400" cy="818192"/>
          </a:xfrm>
        </p:grpSpPr>
        <p:sp>
          <p:nvSpPr>
            <p:cNvPr id="119" name="Oval 118">
              <a:extLst>
                <a:ext uri="{FF2B5EF4-FFF2-40B4-BE49-F238E27FC236}">
                  <a16:creationId xmlns:a16="http://schemas.microsoft.com/office/drawing/2014/main" id="{F6ECB60A-0656-4DCF-9F95-55DAED7BB538}"/>
                </a:ext>
              </a:extLst>
            </p:cNvPr>
            <p:cNvSpPr/>
            <p:nvPr/>
          </p:nvSpPr>
          <p:spPr>
            <a:xfrm>
              <a:off x="7436220" y="3629855"/>
              <a:ext cx="914400" cy="818192"/>
            </a:xfrm>
            <a:prstGeom prst="ellipse">
              <a:avLst/>
            </a:prstGeom>
            <a:solidFill>
              <a:srgbClr val="61C250"/>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20" name="Group 119">
              <a:extLst>
                <a:ext uri="{FF2B5EF4-FFF2-40B4-BE49-F238E27FC236}">
                  <a16:creationId xmlns:a16="http://schemas.microsoft.com/office/drawing/2014/main" id="{9D386AF1-746B-427A-9BBD-0F4054EA5EC5}"/>
                </a:ext>
              </a:extLst>
            </p:cNvPr>
            <p:cNvGrpSpPr>
              <a:grpSpLocks noChangeAspect="1"/>
            </p:cNvGrpSpPr>
            <p:nvPr/>
          </p:nvGrpSpPr>
          <p:grpSpPr bwMode="auto">
            <a:xfrm>
              <a:off x="7675866" y="3886627"/>
              <a:ext cx="435108" cy="400857"/>
              <a:chOff x="4092" y="2047"/>
              <a:chExt cx="343" cy="316"/>
            </a:xfrm>
            <a:solidFill>
              <a:schemeClr val="bg1"/>
            </a:solidFill>
          </p:grpSpPr>
          <p:sp>
            <p:nvSpPr>
              <p:cNvPr id="121" name="Freeform 43">
                <a:extLst>
                  <a:ext uri="{FF2B5EF4-FFF2-40B4-BE49-F238E27FC236}">
                    <a16:creationId xmlns:a16="http://schemas.microsoft.com/office/drawing/2014/main" id="{C3E43D21-061D-4235-ABDE-66F7409764BA}"/>
                  </a:ext>
                </a:extLst>
              </p:cNvPr>
              <p:cNvSpPr>
                <a:spLocks noEditPoints="1"/>
              </p:cNvSpPr>
              <p:nvPr/>
            </p:nvSpPr>
            <p:spPr bwMode="auto">
              <a:xfrm>
                <a:off x="4092" y="2047"/>
                <a:ext cx="343" cy="316"/>
              </a:xfrm>
              <a:custGeom>
                <a:avLst/>
                <a:gdLst>
                  <a:gd name="T0" fmla="*/ 325 w 3429"/>
                  <a:gd name="T1" fmla="*/ 310 h 3157"/>
                  <a:gd name="T2" fmla="*/ 295 w 3429"/>
                  <a:gd name="T3" fmla="*/ 368 h 3157"/>
                  <a:gd name="T4" fmla="*/ 296 w 3429"/>
                  <a:gd name="T5" fmla="*/ 1569 h 3157"/>
                  <a:gd name="T6" fmla="*/ 601 w 3429"/>
                  <a:gd name="T7" fmla="*/ 1660 h 3157"/>
                  <a:gd name="T8" fmla="*/ 804 w 3429"/>
                  <a:gd name="T9" fmla="*/ 1795 h 3157"/>
                  <a:gd name="T10" fmla="*/ 996 w 3429"/>
                  <a:gd name="T11" fmla="*/ 1671 h 3157"/>
                  <a:gd name="T12" fmla="*/ 1417 w 3429"/>
                  <a:gd name="T13" fmla="*/ 1656 h 3157"/>
                  <a:gd name="T14" fmla="*/ 2379 w 3429"/>
                  <a:gd name="T15" fmla="*/ 1635 h 3157"/>
                  <a:gd name="T16" fmla="*/ 2385 w 3429"/>
                  <a:gd name="T17" fmla="*/ 371 h 3157"/>
                  <a:gd name="T18" fmla="*/ 2367 w 3429"/>
                  <a:gd name="T19" fmla="*/ 313 h 3157"/>
                  <a:gd name="T20" fmla="*/ 2316 w 3429"/>
                  <a:gd name="T21" fmla="*/ 300 h 3157"/>
                  <a:gd name="T22" fmla="*/ 1342 w 3429"/>
                  <a:gd name="T23" fmla="*/ 0 h 3157"/>
                  <a:gd name="T24" fmla="*/ 2515 w 3429"/>
                  <a:gd name="T25" fmla="*/ 28 h 3157"/>
                  <a:gd name="T26" fmla="*/ 2632 w 3429"/>
                  <a:gd name="T27" fmla="*/ 131 h 3157"/>
                  <a:gd name="T28" fmla="*/ 2681 w 3429"/>
                  <a:gd name="T29" fmla="*/ 287 h 3157"/>
                  <a:gd name="T30" fmla="*/ 2680 w 3429"/>
                  <a:gd name="T31" fmla="*/ 525 h 3157"/>
                  <a:gd name="T32" fmla="*/ 2702 w 3429"/>
                  <a:gd name="T33" fmla="*/ 590 h 3157"/>
                  <a:gd name="T34" fmla="*/ 2781 w 3429"/>
                  <a:gd name="T35" fmla="*/ 605 h 3157"/>
                  <a:gd name="T36" fmla="*/ 3117 w 3429"/>
                  <a:gd name="T37" fmla="*/ 604 h 3157"/>
                  <a:gd name="T38" fmla="*/ 3278 w 3429"/>
                  <a:gd name="T39" fmla="*/ 642 h 3157"/>
                  <a:gd name="T40" fmla="*/ 3386 w 3429"/>
                  <a:gd name="T41" fmla="*/ 746 h 3157"/>
                  <a:gd name="T42" fmla="*/ 3427 w 3429"/>
                  <a:gd name="T43" fmla="*/ 905 h 3157"/>
                  <a:gd name="T44" fmla="*/ 3424 w 3429"/>
                  <a:gd name="T45" fmla="*/ 2301 h 3157"/>
                  <a:gd name="T46" fmla="*/ 3363 w 3429"/>
                  <a:gd name="T47" fmla="*/ 2448 h 3157"/>
                  <a:gd name="T48" fmla="*/ 3235 w 3429"/>
                  <a:gd name="T49" fmla="*/ 2538 h 3157"/>
                  <a:gd name="T50" fmla="*/ 3139 w 3429"/>
                  <a:gd name="T51" fmla="*/ 2578 h 3157"/>
                  <a:gd name="T52" fmla="*/ 3126 w 3429"/>
                  <a:gd name="T53" fmla="*/ 2838 h 3157"/>
                  <a:gd name="T54" fmla="*/ 3045 w 3429"/>
                  <a:gd name="T55" fmla="*/ 3097 h 3157"/>
                  <a:gd name="T56" fmla="*/ 2809 w 3429"/>
                  <a:gd name="T57" fmla="*/ 2919 h 3157"/>
                  <a:gd name="T58" fmla="*/ 2378 w 3429"/>
                  <a:gd name="T59" fmla="*/ 2601 h 3157"/>
                  <a:gd name="T60" fmla="*/ 2236 w 3429"/>
                  <a:gd name="T61" fmla="*/ 2561 h 3157"/>
                  <a:gd name="T62" fmla="*/ 1031 w 3429"/>
                  <a:gd name="T63" fmla="*/ 2552 h 3157"/>
                  <a:gd name="T64" fmla="*/ 879 w 3429"/>
                  <a:gd name="T65" fmla="*/ 2494 h 3157"/>
                  <a:gd name="T66" fmla="*/ 1183 w 3429"/>
                  <a:gd name="T67" fmla="*/ 2267 h 3157"/>
                  <a:gd name="T68" fmla="*/ 1252 w 3429"/>
                  <a:gd name="T69" fmla="*/ 2259 h 3157"/>
                  <a:gd name="T70" fmla="*/ 2423 w 3429"/>
                  <a:gd name="T71" fmla="*/ 2270 h 3157"/>
                  <a:gd name="T72" fmla="*/ 2562 w 3429"/>
                  <a:gd name="T73" fmla="*/ 2354 h 3157"/>
                  <a:gd name="T74" fmla="*/ 2830 w 3429"/>
                  <a:gd name="T75" fmla="*/ 2556 h 3157"/>
                  <a:gd name="T76" fmla="*/ 2988 w 3429"/>
                  <a:gd name="T77" fmla="*/ 902 h 3157"/>
                  <a:gd name="T78" fmla="*/ 2714 w 3429"/>
                  <a:gd name="T79" fmla="*/ 918 h 3157"/>
                  <a:gd name="T80" fmla="*/ 2686 w 3429"/>
                  <a:gd name="T81" fmla="*/ 973 h 3157"/>
                  <a:gd name="T82" fmla="*/ 2682 w 3429"/>
                  <a:gd name="T83" fmla="*/ 1619 h 3157"/>
                  <a:gd name="T84" fmla="*/ 2649 w 3429"/>
                  <a:gd name="T85" fmla="*/ 1793 h 3157"/>
                  <a:gd name="T86" fmla="*/ 2555 w 3429"/>
                  <a:gd name="T87" fmla="*/ 1903 h 3157"/>
                  <a:gd name="T88" fmla="*/ 2398 w 3429"/>
                  <a:gd name="T89" fmla="*/ 1952 h 3157"/>
                  <a:gd name="T90" fmla="*/ 1194 w 3429"/>
                  <a:gd name="T91" fmla="*/ 1956 h 3157"/>
                  <a:gd name="T92" fmla="*/ 1052 w 3429"/>
                  <a:gd name="T93" fmla="*/ 1996 h 3157"/>
                  <a:gd name="T94" fmla="*/ 539 w 3429"/>
                  <a:gd name="T95" fmla="*/ 2376 h 3157"/>
                  <a:gd name="T96" fmla="*/ 336 w 3429"/>
                  <a:gd name="T97" fmla="*/ 2527 h 3157"/>
                  <a:gd name="T98" fmla="*/ 294 w 3429"/>
                  <a:gd name="T99" fmla="*/ 2297 h 3157"/>
                  <a:gd name="T100" fmla="*/ 295 w 3429"/>
                  <a:gd name="T101" fmla="*/ 2013 h 3157"/>
                  <a:gd name="T102" fmla="*/ 261 w 3429"/>
                  <a:gd name="T103" fmla="*/ 1957 h 3157"/>
                  <a:gd name="T104" fmla="*/ 146 w 3429"/>
                  <a:gd name="T105" fmla="*/ 1916 h 3157"/>
                  <a:gd name="T106" fmla="*/ 42 w 3429"/>
                  <a:gd name="T107" fmla="*/ 1813 h 3157"/>
                  <a:gd name="T108" fmla="*/ 2 w 3429"/>
                  <a:gd name="T109" fmla="*/ 1666 h 3157"/>
                  <a:gd name="T110" fmla="*/ 14 w 3429"/>
                  <a:gd name="T111" fmla="*/ 209 h 3157"/>
                  <a:gd name="T112" fmla="*/ 98 w 3429"/>
                  <a:gd name="T113" fmla="*/ 72 h 3157"/>
                  <a:gd name="T114" fmla="*/ 244 w 3429"/>
                  <a:gd name="T115" fmla="*/ 5 h 3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29" h="3157">
                    <a:moveTo>
                      <a:pt x="386" y="299"/>
                    </a:moveTo>
                    <a:lnTo>
                      <a:pt x="361" y="300"/>
                    </a:lnTo>
                    <a:lnTo>
                      <a:pt x="341" y="303"/>
                    </a:lnTo>
                    <a:lnTo>
                      <a:pt x="325" y="310"/>
                    </a:lnTo>
                    <a:lnTo>
                      <a:pt x="313" y="319"/>
                    </a:lnTo>
                    <a:lnTo>
                      <a:pt x="304" y="332"/>
                    </a:lnTo>
                    <a:lnTo>
                      <a:pt x="298" y="348"/>
                    </a:lnTo>
                    <a:lnTo>
                      <a:pt x="295" y="368"/>
                    </a:lnTo>
                    <a:lnTo>
                      <a:pt x="294" y="394"/>
                    </a:lnTo>
                    <a:lnTo>
                      <a:pt x="296" y="785"/>
                    </a:lnTo>
                    <a:lnTo>
                      <a:pt x="296" y="1177"/>
                    </a:lnTo>
                    <a:lnTo>
                      <a:pt x="296" y="1569"/>
                    </a:lnTo>
                    <a:lnTo>
                      <a:pt x="297" y="1597"/>
                    </a:lnTo>
                    <a:lnTo>
                      <a:pt x="300" y="1626"/>
                    </a:lnTo>
                    <a:lnTo>
                      <a:pt x="305" y="1660"/>
                    </a:lnTo>
                    <a:lnTo>
                      <a:pt x="601" y="1660"/>
                    </a:lnTo>
                    <a:lnTo>
                      <a:pt x="601" y="1952"/>
                    </a:lnTo>
                    <a:lnTo>
                      <a:pt x="671" y="1897"/>
                    </a:lnTo>
                    <a:lnTo>
                      <a:pt x="739" y="1846"/>
                    </a:lnTo>
                    <a:lnTo>
                      <a:pt x="804" y="1795"/>
                    </a:lnTo>
                    <a:lnTo>
                      <a:pt x="869" y="1748"/>
                    </a:lnTo>
                    <a:lnTo>
                      <a:pt x="932" y="1703"/>
                    </a:lnTo>
                    <a:lnTo>
                      <a:pt x="962" y="1685"/>
                    </a:lnTo>
                    <a:lnTo>
                      <a:pt x="996" y="1671"/>
                    </a:lnTo>
                    <a:lnTo>
                      <a:pt x="1030" y="1662"/>
                    </a:lnTo>
                    <a:lnTo>
                      <a:pt x="1063" y="1659"/>
                    </a:lnTo>
                    <a:lnTo>
                      <a:pt x="1240" y="1656"/>
                    </a:lnTo>
                    <a:lnTo>
                      <a:pt x="1417" y="1656"/>
                    </a:lnTo>
                    <a:lnTo>
                      <a:pt x="1592" y="1657"/>
                    </a:lnTo>
                    <a:lnTo>
                      <a:pt x="2371" y="1657"/>
                    </a:lnTo>
                    <a:lnTo>
                      <a:pt x="2375" y="1643"/>
                    </a:lnTo>
                    <a:lnTo>
                      <a:pt x="2379" y="1635"/>
                    </a:lnTo>
                    <a:lnTo>
                      <a:pt x="2381" y="1628"/>
                    </a:lnTo>
                    <a:lnTo>
                      <a:pt x="2382" y="1623"/>
                    </a:lnTo>
                    <a:lnTo>
                      <a:pt x="2383" y="996"/>
                    </a:lnTo>
                    <a:lnTo>
                      <a:pt x="2385" y="371"/>
                    </a:lnTo>
                    <a:lnTo>
                      <a:pt x="2384" y="351"/>
                    </a:lnTo>
                    <a:lnTo>
                      <a:pt x="2380" y="335"/>
                    </a:lnTo>
                    <a:lnTo>
                      <a:pt x="2374" y="322"/>
                    </a:lnTo>
                    <a:lnTo>
                      <a:pt x="2367" y="313"/>
                    </a:lnTo>
                    <a:lnTo>
                      <a:pt x="2356" y="308"/>
                    </a:lnTo>
                    <a:lnTo>
                      <a:pt x="2344" y="303"/>
                    </a:lnTo>
                    <a:lnTo>
                      <a:pt x="2330" y="301"/>
                    </a:lnTo>
                    <a:lnTo>
                      <a:pt x="2316" y="300"/>
                    </a:lnTo>
                    <a:lnTo>
                      <a:pt x="2299" y="300"/>
                    </a:lnTo>
                    <a:lnTo>
                      <a:pt x="1343" y="301"/>
                    </a:lnTo>
                    <a:lnTo>
                      <a:pt x="386" y="299"/>
                    </a:lnTo>
                    <a:close/>
                    <a:moveTo>
                      <a:pt x="1342" y="0"/>
                    </a:moveTo>
                    <a:lnTo>
                      <a:pt x="2396" y="2"/>
                    </a:lnTo>
                    <a:lnTo>
                      <a:pt x="2437" y="5"/>
                    </a:lnTo>
                    <a:lnTo>
                      <a:pt x="2478" y="15"/>
                    </a:lnTo>
                    <a:lnTo>
                      <a:pt x="2515" y="28"/>
                    </a:lnTo>
                    <a:lnTo>
                      <a:pt x="2550" y="47"/>
                    </a:lnTo>
                    <a:lnTo>
                      <a:pt x="2580" y="71"/>
                    </a:lnTo>
                    <a:lnTo>
                      <a:pt x="2608" y="100"/>
                    </a:lnTo>
                    <a:lnTo>
                      <a:pt x="2632" y="131"/>
                    </a:lnTo>
                    <a:lnTo>
                      <a:pt x="2650" y="166"/>
                    </a:lnTo>
                    <a:lnTo>
                      <a:pt x="2665" y="204"/>
                    </a:lnTo>
                    <a:lnTo>
                      <a:pt x="2675" y="243"/>
                    </a:lnTo>
                    <a:lnTo>
                      <a:pt x="2681" y="287"/>
                    </a:lnTo>
                    <a:lnTo>
                      <a:pt x="2683" y="358"/>
                    </a:lnTo>
                    <a:lnTo>
                      <a:pt x="2684" y="429"/>
                    </a:lnTo>
                    <a:lnTo>
                      <a:pt x="2681" y="501"/>
                    </a:lnTo>
                    <a:lnTo>
                      <a:pt x="2680" y="525"/>
                    </a:lnTo>
                    <a:lnTo>
                      <a:pt x="2682" y="546"/>
                    </a:lnTo>
                    <a:lnTo>
                      <a:pt x="2686" y="564"/>
                    </a:lnTo>
                    <a:lnTo>
                      <a:pt x="2692" y="578"/>
                    </a:lnTo>
                    <a:lnTo>
                      <a:pt x="2702" y="590"/>
                    </a:lnTo>
                    <a:lnTo>
                      <a:pt x="2716" y="598"/>
                    </a:lnTo>
                    <a:lnTo>
                      <a:pt x="2734" y="604"/>
                    </a:lnTo>
                    <a:lnTo>
                      <a:pt x="2755" y="606"/>
                    </a:lnTo>
                    <a:lnTo>
                      <a:pt x="2781" y="605"/>
                    </a:lnTo>
                    <a:lnTo>
                      <a:pt x="2866" y="602"/>
                    </a:lnTo>
                    <a:lnTo>
                      <a:pt x="2950" y="600"/>
                    </a:lnTo>
                    <a:lnTo>
                      <a:pt x="3033" y="603"/>
                    </a:lnTo>
                    <a:lnTo>
                      <a:pt x="3117" y="604"/>
                    </a:lnTo>
                    <a:lnTo>
                      <a:pt x="3162" y="607"/>
                    </a:lnTo>
                    <a:lnTo>
                      <a:pt x="3203" y="614"/>
                    </a:lnTo>
                    <a:lnTo>
                      <a:pt x="3243" y="627"/>
                    </a:lnTo>
                    <a:lnTo>
                      <a:pt x="3278" y="642"/>
                    </a:lnTo>
                    <a:lnTo>
                      <a:pt x="3310" y="662"/>
                    </a:lnTo>
                    <a:lnTo>
                      <a:pt x="3340" y="687"/>
                    </a:lnTo>
                    <a:lnTo>
                      <a:pt x="3366" y="715"/>
                    </a:lnTo>
                    <a:lnTo>
                      <a:pt x="3386" y="746"/>
                    </a:lnTo>
                    <a:lnTo>
                      <a:pt x="3403" y="781"/>
                    </a:lnTo>
                    <a:lnTo>
                      <a:pt x="3415" y="819"/>
                    </a:lnTo>
                    <a:lnTo>
                      <a:pt x="3424" y="861"/>
                    </a:lnTo>
                    <a:lnTo>
                      <a:pt x="3427" y="905"/>
                    </a:lnTo>
                    <a:lnTo>
                      <a:pt x="3429" y="1355"/>
                    </a:lnTo>
                    <a:lnTo>
                      <a:pt x="3429" y="1806"/>
                    </a:lnTo>
                    <a:lnTo>
                      <a:pt x="3427" y="2257"/>
                    </a:lnTo>
                    <a:lnTo>
                      <a:pt x="3424" y="2301"/>
                    </a:lnTo>
                    <a:lnTo>
                      <a:pt x="3415" y="2343"/>
                    </a:lnTo>
                    <a:lnTo>
                      <a:pt x="3403" y="2382"/>
                    </a:lnTo>
                    <a:lnTo>
                      <a:pt x="3385" y="2417"/>
                    </a:lnTo>
                    <a:lnTo>
                      <a:pt x="3363" y="2448"/>
                    </a:lnTo>
                    <a:lnTo>
                      <a:pt x="3337" y="2477"/>
                    </a:lnTo>
                    <a:lnTo>
                      <a:pt x="3307" y="2501"/>
                    </a:lnTo>
                    <a:lnTo>
                      <a:pt x="3273" y="2521"/>
                    </a:lnTo>
                    <a:lnTo>
                      <a:pt x="3235" y="2538"/>
                    </a:lnTo>
                    <a:lnTo>
                      <a:pt x="3193" y="2549"/>
                    </a:lnTo>
                    <a:lnTo>
                      <a:pt x="3169" y="2557"/>
                    </a:lnTo>
                    <a:lnTo>
                      <a:pt x="3151" y="2566"/>
                    </a:lnTo>
                    <a:lnTo>
                      <a:pt x="3139" y="2578"/>
                    </a:lnTo>
                    <a:lnTo>
                      <a:pt x="3131" y="2592"/>
                    </a:lnTo>
                    <a:lnTo>
                      <a:pt x="3126" y="2611"/>
                    </a:lnTo>
                    <a:lnTo>
                      <a:pt x="3125" y="2633"/>
                    </a:lnTo>
                    <a:lnTo>
                      <a:pt x="3126" y="2838"/>
                    </a:lnTo>
                    <a:lnTo>
                      <a:pt x="3126" y="3042"/>
                    </a:lnTo>
                    <a:lnTo>
                      <a:pt x="3126" y="3157"/>
                    </a:lnTo>
                    <a:lnTo>
                      <a:pt x="3084" y="3126"/>
                    </a:lnTo>
                    <a:lnTo>
                      <a:pt x="3045" y="3097"/>
                    </a:lnTo>
                    <a:lnTo>
                      <a:pt x="3010" y="3071"/>
                    </a:lnTo>
                    <a:lnTo>
                      <a:pt x="2975" y="3045"/>
                    </a:lnTo>
                    <a:lnTo>
                      <a:pt x="2941" y="3020"/>
                    </a:lnTo>
                    <a:lnTo>
                      <a:pt x="2809" y="2919"/>
                    </a:lnTo>
                    <a:lnTo>
                      <a:pt x="2676" y="2818"/>
                    </a:lnTo>
                    <a:lnTo>
                      <a:pt x="2543" y="2718"/>
                    </a:lnTo>
                    <a:lnTo>
                      <a:pt x="2409" y="2620"/>
                    </a:lnTo>
                    <a:lnTo>
                      <a:pt x="2378" y="2601"/>
                    </a:lnTo>
                    <a:lnTo>
                      <a:pt x="2344" y="2584"/>
                    </a:lnTo>
                    <a:lnTo>
                      <a:pt x="2308" y="2571"/>
                    </a:lnTo>
                    <a:lnTo>
                      <a:pt x="2272" y="2564"/>
                    </a:lnTo>
                    <a:lnTo>
                      <a:pt x="2236" y="2561"/>
                    </a:lnTo>
                    <a:lnTo>
                      <a:pt x="1851" y="2558"/>
                    </a:lnTo>
                    <a:lnTo>
                      <a:pt x="1466" y="2558"/>
                    </a:lnTo>
                    <a:lnTo>
                      <a:pt x="1080" y="2556"/>
                    </a:lnTo>
                    <a:lnTo>
                      <a:pt x="1031" y="2552"/>
                    </a:lnTo>
                    <a:lnTo>
                      <a:pt x="981" y="2544"/>
                    </a:lnTo>
                    <a:lnTo>
                      <a:pt x="931" y="2535"/>
                    </a:lnTo>
                    <a:lnTo>
                      <a:pt x="881" y="2525"/>
                    </a:lnTo>
                    <a:lnTo>
                      <a:pt x="879" y="2494"/>
                    </a:lnTo>
                    <a:lnTo>
                      <a:pt x="975" y="2419"/>
                    </a:lnTo>
                    <a:lnTo>
                      <a:pt x="1072" y="2346"/>
                    </a:lnTo>
                    <a:lnTo>
                      <a:pt x="1169" y="2274"/>
                    </a:lnTo>
                    <a:lnTo>
                      <a:pt x="1183" y="2267"/>
                    </a:lnTo>
                    <a:lnTo>
                      <a:pt x="1199" y="2263"/>
                    </a:lnTo>
                    <a:lnTo>
                      <a:pt x="1217" y="2260"/>
                    </a:lnTo>
                    <a:lnTo>
                      <a:pt x="1235" y="2259"/>
                    </a:lnTo>
                    <a:lnTo>
                      <a:pt x="1252" y="2259"/>
                    </a:lnTo>
                    <a:lnTo>
                      <a:pt x="1811" y="2258"/>
                    </a:lnTo>
                    <a:lnTo>
                      <a:pt x="2369" y="2260"/>
                    </a:lnTo>
                    <a:lnTo>
                      <a:pt x="2396" y="2264"/>
                    </a:lnTo>
                    <a:lnTo>
                      <a:pt x="2423" y="2270"/>
                    </a:lnTo>
                    <a:lnTo>
                      <a:pt x="2449" y="2280"/>
                    </a:lnTo>
                    <a:lnTo>
                      <a:pt x="2475" y="2293"/>
                    </a:lnTo>
                    <a:lnTo>
                      <a:pt x="2499" y="2309"/>
                    </a:lnTo>
                    <a:lnTo>
                      <a:pt x="2562" y="2354"/>
                    </a:lnTo>
                    <a:lnTo>
                      <a:pt x="2627" y="2401"/>
                    </a:lnTo>
                    <a:lnTo>
                      <a:pt x="2691" y="2451"/>
                    </a:lnTo>
                    <a:lnTo>
                      <a:pt x="2759" y="2502"/>
                    </a:lnTo>
                    <a:lnTo>
                      <a:pt x="2830" y="2556"/>
                    </a:lnTo>
                    <a:lnTo>
                      <a:pt x="2830" y="2259"/>
                    </a:lnTo>
                    <a:lnTo>
                      <a:pt x="3119" y="2259"/>
                    </a:lnTo>
                    <a:lnTo>
                      <a:pt x="3119" y="902"/>
                    </a:lnTo>
                    <a:lnTo>
                      <a:pt x="2988" y="902"/>
                    </a:lnTo>
                    <a:lnTo>
                      <a:pt x="2858" y="902"/>
                    </a:lnTo>
                    <a:lnTo>
                      <a:pt x="2730" y="906"/>
                    </a:lnTo>
                    <a:lnTo>
                      <a:pt x="2723" y="909"/>
                    </a:lnTo>
                    <a:lnTo>
                      <a:pt x="2714" y="918"/>
                    </a:lnTo>
                    <a:lnTo>
                      <a:pt x="2706" y="929"/>
                    </a:lnTo>
                    <a:lnTo>
                      <a:pt x="2697" y="943"/>
                    </a:lnTo>
                    <a:lnTo>
                      <a:pt x="2691" y="959"/>
                    </a:lnTo>
                    <a:lnTo>
                      <a:pt x="2686" y="973"/>
                    </a:lnTo>
                    <a:lnTo>
                      <a:pt x="2684" y="987"/>
                    </a:lnTo>
                    <a:lnTo>
                      <a:pt x="2682" y="1198"/>
                    </a:lnTo>
                    <a:lnTo>
                      <a:pt x="2682" y="1408"/>
                    </a:lnTo>
                    <a:lnTo>
                      <a:pt x="2682" y="1619"/>
                    </a:lnTo>
                    <a:lnTo>
                      <a:pt x="2680" y="1668"/>
                    </a:lnTo>
                    <a:lnTo>
                      <a:pt x="2673" y="1713"/>
                    </a:lnTo>
                    <a:lnTo>
                      <a:pt x="2663" y="1755"/>
                    </a:lnTo>
                    <a:lnTo>
                      <a:pt x="2649" y="1793"/>
                    </a:lnTo>
                    <a:lnTo>
                      <a:pt x="2632" y="1827"/>
                    </a:lnTo>
                    <a:lnTo>
                      <a:pt x="2610" y="1856"/>
                    </a:lnTo>
                    <a:lnTo>
                      <a:pt x="2584" y="1882"/>
                    </a:lnTo>
                    <a:lnTo>
                      <a:pt x="2555" y="1903"/>
                    </a:lnTo>
                    <a:lnTo>
                      <a:pt x="2522" y="1921"/>
                    </a:lnTo>
                    <a:lnTo>
                      <a:pt x="2484" y="1936"/>
                    </a:lnTo>
                    <a:lnTo>
                      <a:pt x="2443" y="1945"/>
                    </a:lnTo>
                    <a:lnTo>
                      <a:pt x="2398" y="1952"/>
                    </a:lnTo>
                    <a:lnTo>
                      <a:pt x="2349" y="1954"/>
                    </a:lnTo>
                    <a:lnTo>
                      <a:pt x="1964" y="1954"/>
                    </a:lnTo>
                    <a:lnTo>
                      <a:pt x="1579" y="1954"/>
                    </a:lnTo>
                    <a:lnTo>
                      <a:pt x="1194" y="1956"/>
                    </a:lnTo>
                    <a:lnTo>
                      <a:pt x="1158" y="1959"/>
                    </a:lnTo>
                    <a:lnTo>
                      <a:pt x="1122" y="1968"/>
                    </a:lnTo>
                    <a:lnTo>
                      <a:pt x="1085" y="1980"/>
                    </a:lnTo>
                    <a:lnTo>
                      <a:pt x="1052" y="1996"/>
                    </a:lnTo>
                    <a:lnTo>
                      <a:pt x="1021" y="2016"/>
                    </a:lnTo>
                    <a:lnTo>
                      <a:pt x="859" y="2134"/>
                    </a:lnTo>
                    <a:lnTo>
                      <a:pt x="698" y="2254"/>
                    </a:lnTo>
                    <a:lnTo>
                      <a:pt x="539" y="2376"/>
                    </a:lnTo>
                    <a:lnTo>
                      <a:pt x="379" y="2498"/>
                    </a:lnTo>
                    <a:lnTo>
                      <a:pt x="366" y="2507"/>
                    </a:lnTo>
                    <a:lnTo>
                      <a:pt x="351" y="2517"/>
                    </a:lnTo>
                    <a:lnTo>
                      <a:pt x="336" y="2527"/>
                    </a:lnTo>
                    <a:lnTo>
                      <a:pt x="317" y="2539"/>
                    </a:lnTo>
                    <a:lnTo>
                      <a:pt x="295" y="2553"/>
                    </a:lnTo>
                    <a:lnTo>
                      <a:pt x="295" y="2422"/>
                    </a:lnTo>
                    <a:lnTo>
                      <a:pt x="294" y="2297"/>
                    </a:lnTo>
                    <a:lnTo>
                      <a:pt x="295" y="2174"/>
                    </a:lnTo>
                    <a:lnTo>
                      <a:pt x="296" y="2054"/>
                    </a:lnTo>
                    <a:lnTo>
                      <a:pt x="296" y="2032"/>
                    </a:lnTo>
                    <a:lnTo>
                      <a:pt x="295" y="2013"/>
                    </a:lnTo>
                    <a:lnTo>
                      <a:pt x="291" y="1996"/>
                    </a:lnTo>
                    <a:lnTo>
                      <a:pt x="285" y="1980"/>
                    </a:lnTo>
                    <a:lnTo>
                      <a:pt x="274" y="1968"/>
                    </a:lnTo>
                    <a:lnTo>
                      <a:pt x="261" y="1957"/>
                    </a:lnTo>
                    <a:lnTo>
                      <a:pt x="241" y="1949"/>
                    </a:lnTo>
                    <a:lnTo>
                      <a:pt x="216" y="1941"/>
                    </a:lnTo>
                    <a:lnTo>
                      <a:pt x="180" y="1932"/>
                    </a:lnTo>
                    <a:lnTo>
                      <a:pt x="146" y="1916"/>
                    </a:lnTo>
                    <a:lnTo>
                      <a:pt x="114" y="1896"/>
                    </a:lnTo>
                    <a:lnTo>
                      <a:pt x="86" y="1872"/>
                    </a:lnTo>
                    <a:lnTo>
                      <a:pt x="61" y="1845"/>
                    </a:lnTo>
                    <a:lnTo>
                      <a:pt x="42" y="1813"/>
                    </a:lnTo>
                    <a:lnTo>
                      <a:pt x="25" y="1780"/>
                    </a:lnTo>
                    <a:lnTo>
                      <a:pt x="12" y="1744"/>
                    </a:lnTo>
                    <a:lnTo>
                      <a:pt x="5" y="1706"/>
                    </a:lnTo>
                    <a:lnTo>
                      <a:pt x="2" y="1666"/>
                    </a:lnTo>
                    <a:lnTo>
                      <a:pt x="0" y="981"/>
                    </a:lnTo>
                    <a:lnTo>
                      <a:pt x="2" y="295"/>
                    </a:lnTo>
                    <a:lnTo>
                      <a:pt x="5" y="251"/>
                    </a:lnTo>
                    <a:lnTo>
                      <a:pt x="14" y="209"/>
                    </a:lnTo>
                    <a:lnTo>
                      <a:pt x="28" y="170"/>
                    </a:lnTo>
                    <a:lnTo>
                      <a:pt x="47" y="133"/>
                    </a:lnTo>
                    <a:lnTo>
                      <a:pt x="71" y="101"/>
                    </a:lnTo>
                    <a:lnTo>
                      <a:pt x="98" y="72"/>
                    </a:lnTo>
                    <a:lnTo>
                      <a:pt x="130" y="48"/>
                    </a:lnTo>
                    <a:lnTo>
                      <a:pt x="165" y="28"/>
                    </a:lnTo>
                    <a:lnTo>
                      <a:pt x="203" y="14"/>
                    </a:lnTo>
                    <a:lnTo>
                      <a:pt x="244" y="5"/>
                    </a:lnTo>
                    <a:lnTo>
                      <a:pt x="288" y="2"/>
                    </a:lnTo>
                    <a:lnTo>
                      <a:pt x="13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Freeform 44">
                <a:extLst>
                  <a:ext uri="{FF2B5EF4-FFF2-40B4-BE49-F238E27FC236}">
                    <a16:creationId xmlns:a16="http://schemas.microsoft.com/office/drawing/2014/main" id="{B2703164-B027-41FC-8281-E0840C3C7F8E}"/>
                  </a:ext>
                </a:extLst>
              </p:cNvPr>
              <p:cNvSpPr>
                <a:spLocks/>
              </p:cNvSpPr>
              <p:nvPr/>
            </p:nvSpPr>
            <p:spPr bwMode="auto">
              <a:xfrm>
                <a:off x="4161" y="2129"/>
                <a:ext cx="33" cy="34"/>
              </a:xfrm>
              <a:custGeom>
                <a:avLst/>
                <a:gdLst>
                  <a:gd name="T0" fmla="*/ 164 w 330"/>
                  <a:gd name="T1" fmla="*/ 0 h 333"/>
                  <a:gd name="T2" fmla="*/ 194 w 330"/>
                  <a:gd name="T3" fmla="*/ 3 h 333"/>
                  <a:gd name="T4" fmla="*/ 223 w 330"/>
                  <a:gd name="T5" fmla="*/ 11 h 333"/>
                  <a:gd name="T6" fmla="*/ 247 w 330"/>
                  <a:gd name="T7" fmla="*/ 23 h 333"/>
                  <a:gd name="T8" fmla="*/ 270 w 330"/>
                  <a:gd name="T9" fmla="*/ 40 h 333"/>
                  <a:gd name="T10" fmla="*/ 290 w 330"/>
                  <a:gd name="T11" fmla="*/ 60 h 333"/>
                  <a:gd name="T12" fmla="*/ 307 w 330"/>
                  <a:gd name="T13" fmla="*/ 83 h 333"/>
                  <a:gd name="T14" fmla="*/ 319 w 330"/>
                  <a:gd name="T15" fmla="*/ 108 h 333"/>
                  <a:gd name="T16" fmla="*/ 326 w 330"/>
                  <a:gd name="T17" fmla="*/ 137 h 333"/>
                  <a:gd name="T18" fmla="*/ 330 w 330"/>
                  <a:gd name="T19" fmla="*/ 166 h 333"/>
                  <a:gd name="T20" fmla="*/ 326 w 330"/>
                  <a:gd name="T21" fmla="*/ 197 h 333"/>
                  <a:gd name="T22" fmla="*/ 319 w 330"/>
                  <a:gd name="T23" fmla="*/ 225 h 333"/>
                  <a:gd name="T24" fmla="*/ 307 w 330"/>
                  <a:gd name="T25" fmla="*/ 250 h 333"/>
                  <a:gd name="T26" fmla="*/ 290 w 330"/>
                  <a:gd name="T27" fmla="*/ 273 h 333"/>
                  <a:gd name="T28" fmla="*/ 270 w 330"/>
                  <a:gd name="T29" fmla="*/ 294 h 333"/>
                  <a:gd name="T30" fmla="*/ 247 w 330"/>
                  <a:gd name="T31" fmla="*/ 310 h 333"/>
                  <a:gd name="T32" fmla="*/ 223 w 330"/>
                  <a:gd name="T33" fmla="*/ 323 h 333"/>
                  <a:gd name="T34" fmla="*/ 194 w 330"/>
                  <a:gd name="T35" fmla="*/ 330 h 333"/>
                  <a:gd name="T36" fmla="*/ 164 w 330"/>
                  <a:gd name="T37" fmla="*/ 333 h 333"/>
                  <a:gd name="T38" fmla="*/ 135 w 330"/>
                  <a:gd name="T39" fmla="*/ 330 h 333"/>
                  <a:gd name="T40" fmla="*/ 107 w 330"/>
                  <a:gd name="T41" fmla="*/ 323 h 333"/>
                  <a:gd name="T42" fmla="*/ 81 w 330"/>
                  <a:gd name="T43" fmla="*/ 310 h 333"/>
                  <a:gd name="T44" fmla="*/ 58 w 330"/>
                  <a:gd name="T45" fmla="*/ 294 h 333"/>
                  <a:gd name="T46" fmla="*/ 39 w 330"/>
                  <a:gd name="T47" fmla="*/ 273 h 333"/>
                  <a:gd name="T48" fmla="*/ 23 w 330"/>
                  <a:gd name="T49" fmla="*/ 250 h 333"/>
                  <a:gd name="T50" fmla="*/ 10 w 330"/>
                  <a:gd name="T51" fmla="*/ 225 h 333"/>
                  <a:gd name="T52" fmla="*/ 3 w 330"/>
                  <a:gd name="T53" fmla="*/ 197 h 333"/>
                  <a:gd name="T54" fmla="*/ 0 w 330"/>
                  <a:gd name="T55" fmla="*/ 166 h 333"/>
                  <a:gd name="T56" fmla="*/ 3 w 330"/>
                  <a:gd name="T57" fmla="*/ 137 h 333"/>
                  <a:gd name="T58" fmla="*/ 10 w 330"/>
                  <a:gd name="T59" fmla="*/ 108 h 333"/>
                  <a:gd name="T60" fmla="*/ 23 w 330"/>
                  <a:gd name="T61" fmla="*/ 83 h 333"/>
                  <a:gd name="T62" fmla="*/ 39 w 330"/>
                  <a:gd name="T63" fmla="*/ 60 h 333"/>
                  <a:gd name="T64" fmla="*/ 58 w 330"/>
                  <a:gd name="T65" fmla="*/ 40 h 333"/>
                  <a:gd name="T66" fmla="*/ 81 w 330"/>
                  <a:gd name="T67" fmla="*/ 23 h 333"/>
                  <a:gd name="T68" fmla="*/ 107 w 330"/>
                  <a:gd name="T69" fmla="*/ 11 h 333"/>
                  <a:gd name="T70" fmla="*/ 135 w 330"/>
                  <a:gd name="T71" fmla="*/ 3 h 333"/>
                  <a:gd name="T72" fmla="*/ 164 w 330"/>
                  <a:gd name="T7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333">
                    <a:moveTo>
                      <a:pt x="164" y="0"/>
                    </a:moveTo>
                    <a:lnTo>
                      <a:pt x="194" y="3"/>
                    </a:lnTo>
                    <a:lnTo>
                      <a:pt x="223" y="11"/>
                    </a:lnTo>
                    <a:lnTo>
                      <a:pt x="247" y="23"/>
                    </a:lnTo>
                    <a:lnTo>
                      <a:pt x="270" y="40"/>
                    </a:lnTo>
                    <a:lnTo>
                      <a:pt x="290" y="60"/>
                    </a:lnTo>
                    <a:lnTo>
                      <a:pt x="307" y="83"/>
                    </a:lnTo>
                    <a:lnTo>
                      <a:pt x="319" y="108"/>
                    </a:lnTo>
                    <a:lnTo>
                      <a:pt x="326" y="137"/>
                    </a:lnTo>
                    <a:lnTo>
                      <a:pt x="330" y="166"/>
                    </a:lnTo>
                    <a:lnTo>
                      <a:pt x="326" y="197"/>
                    </a:lnTo>
                    <a:lnTo>
                      <a:pt x="319" y="225"/>
                    </a:lnTo>
                    <a:lnTo>
                      <a:pt x="307" y="250"/>
                    </a:lnTo>
                    <a:lnTo>
                      <a:pt x="290" y="273"/>
                    </a:lnTo>
                    <a:lnTo>
                      <a:pt x="270" y="294"/>
                    </a:lnTo>
                    <a:lnTo>
                      <a:pt x="247" y="310"/>
                    </a:lnTo>
                    <a:lnTo>
                      <a:pt x="223" y="323"/>
                    </a:lnTo>
                    <a:lnTo>
                      <a:pt x="194" y="330"/>
                    </a:lnTo>
                    <a:lnTo>
                      <a:pt x="164" y="333"/>
                    </a:lnTo>
                    <a:lnTo>
                      <a:pt x="135" y="330"/>
                    </a:lnTo>
                    <a:lnTo>
                      <a:pt x="107" y="323"/>
                    </a:lnTo>
                    <a:lnTo>
                      <a:pt x="81" y="310"/>
                    </a:lnTo>
                    <a:lnTo>
                      <a:pt x="58" y="294"/>
                    </a:lnTo>
                    <a:lnTo>
                      <a:pt x="39" y="273"/>
                    </a:lnTo>
                    <a:lnTo>
                      <a:pt x="23" y="250"/>
                    </a:lnTo>
                    <a:lnTo>
                      <a:pt x="10" y="225"/>
                    </a:lnTo>
                    <a:lnTo>
                      <a:pt x="3" y="197"/>
                    </a:lnTo>
                    <a:lnTo>
                      <a:pt x="0" y="166"/>
                    </a:lnTo>
                    <a:lnTo>
                      <a:pt x="3" y="137"/>
                    </a:lnTo>
                    <a:lnTo>
                      <a:pt x="10" y="108"/>
                    </a:lnTo>
                    <a:lnTo>
                      <a:pt x="23" y="83"/>
                    </a:lnTo>
                    <a:lnTo>
                      <a:pt x="39" y="60"/>
                    </a:lnTo>
                    <a:lnTo>
                      <a:pt x="58" y="40"/>
                    </a:lnTo>
                    <a:lnTo>
                      <a:pt x="81" y="23"/>
                    </a:lnTo>
                    <a:lnTo>
                      <a:pt x="107" y="11"/>
                    </a:lnTo>
                    <a:lnTo>
                      <a:pt x="135" y="3"/>
                    </a:lnTo>
                    <a:lnTo>
                      <a:pt x="1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Freeform 45">
                <a:extLst>
                  <a:ext uri="{FF2B5EF4-FFF2-40B4-BE49-F238E27FC236}">
                    <a16:creationId xmlns:a16="http://schemas.microsoft.com/office/drawing/2014/main" id="{0785A9AF-6412-44D4-8111-CCBD53B9547C}"/>
                  </a:ext>
                </a:extLst>
              </p:cNvPr>
              <p:cNvSpPr>
                <a:spLocks/>
              </p:cNvSpPr>
              <p:nvPr/>
            </p:nvSpPr>
            <p:spPr bwMode="auto">
              <a:xfrm>
                <a:off x="4217" y="2129"/>
                <a:ext cx="32" cy="34"/>
              </a:xfrm>
              <a:custGeom>
                <a:avLst/>
                <a:gdLst>
                  <a:gd name="T0" fmla="*/ 165 w 330"/>
                  <a:gd name="T1" fmla="*/ 0 h 333"/>
                  <a:gd name="T2" fmla="*/ 195 w 330"/>
                  <a:gd name="T3" fmla="*/ 3 h 333"/>
                  <a:gd name="T4" fmla="*/ 223 w 330"/>
                  <a:gd name="T5" fmla="*/ 11 h 333"/>
                  <a:gd name="T6" fmla="*/ 248 w 330"/>
                  <a:gd name="T7" fmla="*/ 23 h 333"/>
                  <a:gd name="T8" fmla="*/ 270 w 330"/>
                  <a:gd name="T9" fmla="*/ 40 h 333"/>
                  <a:gd name="T10" fmla="*/ 290 w 330"/>
                  <a:gd name="T11" fmla="*/ 60 h 333"/>
                  <a:gd name="T12" fmla="*/ 307 w 330"/>
                  <a:gd name="T13" fmla="*/ 83 h 333"/>
                  <a:gd name="T14" fmla="*/ 319 w 330"/>
                  <a:gd name="T15" fmla="*/ 108 h 333"/>
                  <a:gd name="T16" fmla="*/ 327 w 330"/>
                  <a:gd name="T17" fmla="*/ 137 h 333"/>
                  <a:gd name="T18" fmla="*/ 330 w 330"/>
                  <a:gd name="T19" fmla="*/ 166 h 333"/>
                  <a:gd name="T20" fmla="*/ 327 w 330"/>
                  <a:gd name="T21" fmla="*/ 197 h 333"/>
                  <a:gd name="T22" fmla="*/ 319 w 330"/>
                  <a:gd name="T23" fmla="*/ 225 h 333"/>
                  <a:gd name="T24" fmla="*/ 307 w 330"/>
                  <a:gd name="T25" fmla="*/ 250 h 333"/>
                  <a:gd name="T26" fmla="*/ 290 w 330"/>
                  <a:gd name="T27" fmla="*/ 273 h 333"/>
                  <a:gd name="T28" fmla="*/ 270 w 330"/>
                  <a:gd name="T29" fmla="*/ 294 h 333"/>
                  <a:gd name="T30" fmla="*/ 248 w 330"/>
                  <a:gd name="T31" fmla="*/ 310 h 333"/>
                  <a:gd name="T32" fmla="*/ 223 w 330"/>
                  <a:gd name="T33" fmla="*/ 323 h 333"/>
                  <a:gd name="T34" fmla="*/ 195 w 330"/>
                  <a:gd name="T35" fmla="*/ 330 h 333"/>
                  <a:gd name="T36" fmla="*/ 165 w 330"/>
                  <a:gd name="T37" fmla="*/ 333 h 333"/>
                  <a:gd name="T38" fmla="*/ 135 w 330"/>
                  <a:gd name="T39" fmla="*/ 330 h 333"/>
                  <a:gd name="T40" fmla="*/ 107 w 330"/>
                  <a:gd name="T41" fmla="*/ 323 h 333"/>
                  <a:gd name="T42" fmla="*/ 82 w 330"/>
                  <a:gd name="T43" fmla="*/ 310 h 333"/>
                  <a:gd name="T44" fmla="*/ 59 w 330"/>
                  <a:gd name="T45" fmla="*/ 294 h 333"/>
                  <a:gd name="T46" fmla="*/ 40 w 330"/>
                  <a:gd name="T47" fmla="*/ 273 h 333"/>
                  <a:gd name="T48" fmla="*/ 23 w 330"/>
                  <a:gd name="T49" fmla="*/ 250 h 333"/>
                  <a:gd name="T50" fmla="*/ 11 w 330"/>
                  <a:gd name="T51" fmla="*/ 225 h 333"/>
                  <a:gd name="T52" fmla="*/ 3 w 330"/>
                  <a:gd name="T53" fmla="*/ 197 h 333"/>
                  <a:gd name="T54" fmla="*/ 0 w 330"/>
                  <a:gd name="T55" fmla="*/ 166 h 333"/>
                  <a:gd name="T56" fmla="*/ 3 w 330"/>
                  <a:gd name="T57" fmla="*/ 137 h 333"/>
                  <a:gd name="T58" fmla="*/ 11 w 330"/>
                  <a:gd name="T59" fmla="*/ 108 h 333"/>
                  <a:gd name="T60" fmla="*/ 23 w 330"/>
                  <a:gd name="T61" fmla="*/ 83 h 333"/>
                  <a:gd name="T62" fmla="*/ 40 w 330"/>
                  <a:gd name="T63" fmla="*/ 60 h 333"/>
                  <a:gd name="T64" fmla="*/ 59 w 330"/>
                  <a:gd name="T65" fmla="*/ 40 h 333"/>
                  <a:gd name="T66" fmla="*/ 82 w 330"/>
                  <a:gd name="T67" fmla="*/ 23 h 333"/>
                  <a:gd name="T68" fmla="*/ 107 w 330"/>
                  <a:gd name="T69" fmla="*/ 11 h 333"/>
                  <a:gd name="T70" fmla="*/ 135 w 330"/>
                  <a:gd name="T71" fmla="*/ 3 h 333"/>
                  <a:gd name="T72" fmla="*/ 165 w 330"/>
                  <a:gd name="T7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333">
                    <a:moveTo>
                      <a:pt x="165" y="0"/>
                    </a:moveTo>
                    <a:lnTo>
                      <a:pt x="195" y="3"/>
                    </a:lnTo>
                    <a:lnTo>
                      <a:pt x="223" y="11"/>
                    </a:lnTo>
                    <a:lnTo>
                      <a:pt x="248" y="23"/>
                    </a:lnTo>
                    <a:lnTo>
                      <a:pt x="270" y="40"/>
                    </a:lnTo>
                    <a:lnTo>
                      <a:pt x="290" y="60"/>
                    </a:lnTo>
                    <a:lnTo>
                      <a:pt x="307" y="83"/>
                    </a:lnTo>
                    <a:lnTo>
                      <a:pt x="319" y="108"/>
                    </a:lnTo>
                    <a:lnTo>
                      <a:pt x="327" y="137"/>
                    </a:lnTo>
                    <a:lnTo>
                      <a:pt x="330" y="166"/>
                    </a:lnTo>
                    <a:lnTo>
                      <a:pt x="327" y="197"/>
                    </a:lnTo>
                    <a:lnTo>
                      <a:pt x="319" y="225"/>
                    </a:lnTo>
                    <a:lnTo>
                      <a:pt x="307" y="250"/>
                    </a:lnTo>
                    <a:lnTo>
                      <a:pt x="290" y="273"/>
                    </a:lnTo>
                    <a:lnTo>
                      <a:pt x="270" y="294"/>
                    </a:lnTo>
                    <a:lnTo>
                      <a:pt x="248" y="310"/>
                    </a:lnTo>
                    <a:lnTo>
                      <a:pt x="223" y="323"/>
                    </a:lnTo>
                    <a:lnTo>
                      <a:pt x="195" y="330"/>
                    </a:lnTo>
                    <a:lnTo>
                      <a:pt x="165" y="333"/>
                    </a:lnTo>
                    <a:lnTo>
                      <a:pt x="135" y="330"/>
                    </a:lnTo>
                    <a:lnTo>
                      <a:pt x="107" y="323"/>
                    </a:lnTo>
                    <a:lnTo>
                      <a:pt x="82" y="310"/>
                    </a:lnTo>
                    <a:lnTo>
                      <a:pt x="59" y="294"/>
                    </a:lnTo>
                    <a:lnTo>
                      <a:pt x="40" y="273"/>
                    </a:lnTo>
                    <a:lnTo>
                      <a:pt x="23" y="250"/>
                    </a:lnTo>
                    <a:lnTo>
                      <a:pt x="11" y="225"/>
                    </a:lnTo>
                    <a:lnTo>
                      <a:pt x="3" y="197"/>
                    </a:lnTo>
                    <a:lnTo>
                      <a:pt x="0" y="166"/>
                    </a:lnTo>
                    <a:lnTo>
                      <a:pt x="3" y="137"/>
                    </a:lnTo>
                    <a:lnTo>
                      <a:pt x="11" y="108"/>
                    </a:lnTo>
                    <a:lnTo>
                      <a:pt x="23" y="83"/>
                    </a:lnTo>
                    <a:lnTo>
                      <a:pt x="40" y="60"/>
                    </a:lnTo>
                    <a:lnTo>
                      <a:pt x="59" y="40"/>
                    </a:lnTo>
                    <a:lnTo>
                      <a:pt x="82" y="23"/>
                    </a:lnTo>
                    <a:lnTo>
                      <a:pt x="107" y="11"/>
                    </a:lnTo>
                    <a:lnTo>
                      <a:pt x="135" y="3"/>
                    </a:lnTo>
                    <a:lnTo>
                      <a:pt x="1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Freeform 46">
                <a:extLst>
                  <a:ext uri="{FF2B5EF4-FFF2-40B4-BE49-F238E27FC236}">
                    <a16:creationId xmlns:a16="http://schemas.microsoft.com/office/drawing/2014/main" id="{6E89C648-0D34-4C42-9DFF-2CF99018045E}"/>
                  </a:ext>
                </a:extLst>
              </p:cNvPr>
              <p:cNvSpPr>
                <a:spLocks/>
              </p:cNvSpPr>
              <p:nvPr/>
            </p:nvSpPr>
            <p:spPr bwMode="auto">
              <a:xfrm>
                <a:off x="4272" y="2129"/>
                <a:ext cx="33" cy="34"/>
              </a:xfrm>
              <a:custGeom>
                <a:avLst/>
                <a:gdLst>
                  <a:gd name="T0" fmla="*/ 166 w 330"/>
                  <a:gd name="T1" fmla="*/ 0 h 333"/>
                  <a:gd name="T2" fmla="*/ 195 w 330"/>
                  <a:gd name="T3" fmla="*/ 3 h 333"/>
                  <a:gd name="T4" fmla="*/ 223 w 330"/>
                  <a:gd name="T5" fmla="*/ 11 h 333"/>
                  <a:gd name="T6" fmla="*/ 249 w 330"/>
                  <a:gd name="T7" fmla="*/ 23 h 333"/>
                  <a:gd name="T8" fmla="*/ 272 w 330"/>
                  <a:gd name="T9" fmla="*/ 40 h 333"/>
                  <a:gd name="T10" fmla="*/ 291 w 330"/>
                  <a:gd name="T11" fmla="*/ 60 h 333"/>
                  <a:gd name="T12" fmla="*/ 307 w 330"/>
                  <a:gd name="T13" fmla="*/ 83 h 333"/>
                  <a:gd name="T14" fmla="*/ 319 w 330"/>
                  <a:gd name="T15" fmla="*/ 108 h 333"/>
                  <a:gd name="T16" fmla="*/ 327 w 330"/>
                  <a:gd name="T17" fmla="*/ 137 h 333"/>
                  <a:gd name="T18" fmla="*/ 330 w 330"/>
                  <a:gd name="T19" fmla="*/ 166 h 333"/>
                  <a:gd name="T20" fmla="*/ 327 w 330"/>
                  <a:gd name="T21" fmla="*/ 197 h 333"/>
                  <a:gd name="T22" fmla="*/ 319 w 330"/>
                  <a:gd name="T23" fmla="*/ 225 h 333"/>
                  <a:gd name="T24" fmla="*/ 307 w 330"/>
                  <a:gd name="T25" fmla="*/ 250 h 333"/>
                  <a:gd name="T26" fmla="*/ 291 w 330"/>
                  <a:gd name="T27" fmla="*/ 273 h 333"/>
                  <a:gd name="T28" fmla="*/ 272 w 330"/>
                  <a:gd name="T29" fmla="*/ 294 h 333"/>
                  <a:gd name="T30" fmla="*/ 249 w 330"/>
                  <a:gd name="T31" fmla="*/ 310 h 333"/>
                  <a:gd name="T32" fmla="*/ 223 w 330"/>
                  <a:gd name="T33" fmla="*/ 323 h 333"/>
                  <a:gd name="T34" fmla="*/ 195 w 330"/>
                  <a:gd name="T35" fmla="*/ 330 h 333"/>
                  <a:gd name="T36" fmla="*/ 166 w 330"/>
                  <a:gd name="T37" fmla="*/ 333 h 333"/>
                  <a:gd name="T38" fmla="*/ 135 w 330"/>
                  <a:gd name="T39" fmla="*/ 330 h 333"/>
                  <a:gd name="T40" fmla="*/ 107 w 330"/>
                  <a:gd name="T41" fmla="*/ 323 h 333"/>
                  <a:gd name="T42" fmla="*/ 82 w 330"/>
                  <a:gd name="T43" fmla="*/ 310 h 333"/>
                  <a:gd name="T44" fmla="*/ 60 w 330"/>
                  <a:gd name="T45" fmla="*/ 294 h 333"/>
                  <a:gd name="T46" fmla="*/ 40 w 330"/>
                  <a:gd name="T47" fmla="*/ 273 h 333"/>
                  <a:gd name="T48" fmla="*/ 23 w 330"/>
                  <a:gd name="T49" fmla="*/ 250 h 333"/>
                  <a:gd name="T50" fmla="*/ 11 w 330"/>
                  <a:gd name="T51" fmla="*/ 225 h 333"/>
                  <a:gd name="T52" fmla="*/ 3 w 330"/>
                  <a:gd name="T53" fmla="*/ 197 h 333"/>
                  <a:gd name="T54" fmla="*/ 0 w 330"/>
                  <a:gd name="T55" fmla="*/ 166 h 333"/>
                  <a:gd name="T56" fmla="*/ 3 w 330"/>
                  <a:gd name="T57" fmla="*/ 137 h 333"/>
                  <a:gd name="T58" fmla="*/ 11 w 330"/>
                  <a:gd name="T59" fmla="*/ 108 h 333"/>
                  <a:gd name="T60" fmla="*/ 23 w 330"/>
                  <a:gd name="T61" fmla="*/ 83 h 333"/>
                  <a:gd name="T62" fmla="*/ 40 w 330"/>
                  <a:gd name="T63" fmla="*/ 60 h 333"/>
                  <a:gd name="T64" fmla="*/ 60 w 330"/>
                  <a:gd name="T65" fmla="*/ 40 h 333"/>
                  <a:gd name="T66" fmla="*/ 82 w 330"/>
                  <a:gd name="T67" fmla="*/ 23 h 333"/>
                  <a:gd name="T68" fmla="*/ 107 w 330"/>
                  <a:gd name="T69" fmla="*/ 11 h 333"/>
                  <a:gd name="T70" fmla="*/ 135 w 330"/>
                  <a:gd name="T71" fmla="*/ 3 h 333"/>
                  <a:gd name="T72" fmla="*/ 166 w 330"/>
                  <a:gd name="T7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333">
                    <a:moveTo>
                      <a:pt x="166" y="0"/>
                    </a:moveTo>
                    <a:lnTo>
                      <a:pt x="195" y="3"/>
                    </a:lnTo>
                    <a:lnTo>
                      <a:pt x="223" y="11"/>
                    </a:lnTo>
                    <a:lnTo>
                      <a:pt x="249" y="23"/>
                    </a:lnTo>
                    <a:lnTo>
                      <a:pt x="272" y="40"/>
                    </a:lnTo>
                    <a:lnTo>
                      <a:pt x="291" y="60"/>
                    </a:lnTo>
                    <a:lnTo>
                      <a:pt x="307" y="83"/>
                    </a:lnTo>
                    <a:lnTo>
                      <a:pt x="319" y="108"/>
                    </a:lnTo>
                    <a:lnTo>
                      <a:pt x="327" y="137"/>
                    </a:lnTo>
                    <a:lnTo>
                      <a:pt x="330" y="166"/>
                    </a:lnTo>
                    <a:lnTo>
                      <a:pt x="327" y="197"/>
                    </a:lnTo>
                    <a:lnTo>
                      <a:pt x="319" y="225"/>
                    </a:lnTo>
                    <a:lnTo>
                      <a:pt x="307" y="250"/>
                    </a:lnTo>
                    <a:lnTo>
                      <a:pt x="291" y="273"/>
                    </a:lnTo>
                    <a:lnTo>
                      <a:pt x="272" y="294"/>
                    </a:lnTo>
                    <a:lnTo>
                      <a:pt x="249" y="310"/>
                    </a:lnTo>
                    <a:lnTo>
                      <a:pt x="223" y="323"/>
                    </a:lnTo>
                    <a:lnTo>
                      <a:pt x="195" y="330"/>
                    </a:lnTo>
                    <a:lnTo>
                      <a:pt x="166" y="333"/>
                    </a:lnTo>
                    <a:lnTo>
                      <a:pt x="135" y="330"/>
                    </a:lnTo>
                    <a:lnTo>
                      <a:pt x="107" y="323"/>
                    </a:lnTo>
                    <a:lnTo>
                      <a:pt x="82" y="310"/>
                    </a:lnTo>
                    <a:lnTo>
                      <a:pt x="60" y="294"/>
                    </a:lnTo>
                    <a:lnTo>
                      <a:pt x="40" y="273"/>
                    </a:lnTo>
                    <a:lnTo>
                      <a:pt x="23" y="250"/>
                    </a:lnTo>
                    <a:lnTo>
                      <a:pt x="11" y="225"/>
                    </a:lnTo>
                    <a:lnTo>
                      <a:pt x="3" y="197"/>
                    </a:lnTo>
                    <a:lnTo>
                      <a:pt x="0" y="166"/>
                    </a:lnTo>
                    <a:lnTo>
                      <a:pt x="3" y="137"/>
                    </a:lnTo>
                    <a:lnTo>
                      <a:pt x="11" y="108"/>
                    </a:lnTo>
                    <a:lnTo>
                      <a:pt x="23" y="83"/>
                    </a:lnTo>
                    <a:lnTo>
                      <a:pt x="40" y="60"/>
                    </a:lnTo>
                    <a:lnTo>
                      <a:pt x="60" y="40"/>
                    </a:lnTo>
                    <a:lnTo>
                      <a:pt x="82" y="23"/>
                    </a:lnTo>
                    <a:lnTo>
                      <a:pt x="107" y="11"/>
                    </a:lnTo>
                    <a:lnTo>
                      <a:pt x="135" y="3"/>
                    </a:lnTo>
                    <a:lnTo>
                      <a:pt x="1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 name="Group 2">
            <a:extLst>
              <a:ext uri="{FF2B5EF4-FFF2-40B4-BE49-F238E27FC236}">
                <a16:creationId xmlns:a16="http://schemas.microsoft.com/office/drawing/2014/main" id="{9A11B7DE-E95B-4DC2-A647-7B9B8F33C364}"/>
              </a:ext>
            </a:extLst>
          </p:cNvPr>
          <p:cNvGrpSpPr/>
          <p:nvPr/>
        </p:nvGrpSpPr>
        <p:grpSpPr>
          <a:xfrm>
            <a:off x="1881234" y="2445012"/>
            <a:ext cx="685800" cy="685800"/>
            <a:chOff x="1881234" y="2445012"/>
            <a:chExt cx="685800" cy="685800"/>
          </a:xfrm>
        </p:grpSpPr>
        <p:sp>
          <p:nvSpPr>
            <p:cNvPr id="30" name="Oval 29">
              <a:extLst>
                <a:ext uri="{FF2B5EF4-FFF2-40B4-BE49-F238E27FC236}">
                  <a16:creationId xmlns:a16="http://schemas.microsoft.com/office/drawing/2014/main" id="{0BAE27D8-9658-4EFD-A154-365DE6CD5501}"/>
                </a:ext>
              </a:extLst>
            </p:cNvPr>
            <p:cNvSpPr/>
            <p:nvPr/>
          </p:nvSpPr>
          <p:spPr>
            <a:xfrm>
              <a:off x="1881234" y="2445012"/>
              <a:ext cx="685800" cy="685800"/>
            </a:xfrm>
            <a:prstGeom prst="ellipse">
              <a:avLst/>
            </a:prstGeom>
            <a:solidFill>
              <a:srgbClr val="00A8CB"/>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5" name="Freeform 37">
              <a:extLst>
                <a:ext uri="{FF2B5EF4-FFF2-40B4-BE49-F238E27FC236}">
                  <a16:creationId xmlns:a16="http://schemas.microsoft.com/office/drawing/2014/main" id="{C37CA570-41DB-427C-A8BE-030D28EF73F5}"/>
                </a:ext>
              </a:extLst>
            </p:cNvPr>
            <p:cNvSpPr>
              <a:spLocks/>
            </p:cNvSpPr>
            <p:nvPr/>
          </p:nvSpPr>
          <p:spPr bwMode="auto">
            <a:xfrm>
              <a:off x="2049716" y="2585200"/>
              <a:ext cx="365378" cy="194001"/>
            </a:xfrm>
            <a:custGeom>
              <a:avLst/>
              <a:gdLst>
                <a:gd name="T0" fmla="*/ 1732 w 3234"/>
                <a:gd name="T1" fmla="*/ 11 h 1714"/>
                <a:gd name="T2" fmla="*/ 1998 w 3234"/>
                <a:gd name="T3" fmla="*/ 67 h 1714"/>
                <a:gd name="T4" fmla="*/ 2247 w 3234"/>
                <a:gd name="T5" fmla="*/ 167 h 1714"/>
                <a:gd name="T6" fmla="*/ 2475 w 3234"/>
                <a:gd name="T7" fmla="*/ 308 h 1714"/>
                <a:gd name="T8" fmla="*/ 2676 w 3234"/>
                <a:gd name="T9" fmla="*/ 488 h 1714"/>
                <a:gd name="T10" fmla="*/ 2844 w 3234"/>
                <a:gd name="T11" fmla="*/ 702 h 1714"/>
                <a:gd name="T12" fmla="*/ 3114 w 3234"/>
                <a:gd name="T13" fmla="*/ 564 h 1714"/>
                <a:gd name="T14" fmla="*/ 3175 w 3234"/>
                <a:gd name="T15" fmla="*/ 575 h 1714"/>
                <a:gd name="T16" fmla="*/ 3221 w 3234"/>
                <a:gd name="T17" fmla="*/ 620 h 1714"/>
                <a:gd name="T18" fmla="*/ 3234 w 3234"/>
                <a:gd name="T19" fmla="*/ 681 h 1714"/>
                <a:gd name="T20" fmla="*/ 3056 w 3234"/>
                <a:gd name="T21" fmla="*/ 1295 h 1714"/>
                <a:gd name="T22" fmla="*/ 3011 w 3234"/>
                <a:gd name="T23" fmla="*/ 1339 h 1714"/>
                <a:gd name="T24" fmla="*/ 2960 w 3234"/>
                <a:gd name="T25" fmla="*/ 1353 h 1714"/>
                <a:gd name="T26" fmla="*/ 2355 w 3234"/>
                <a:gd name="T27" fmla="*/ 1182 h 1714"/>
                <a:gd name="T28" fmla="*/ 2303 w 3234"/>
                <a:gd name="T29" fmla="*/ 1148 h 1714"/>
                <a:gd name="T30" fmla="*/ 2278 w 3234"/>
                <a:gd name="T31" fmla="*/ 1090 h 1714"/>
                <a:gd name="T32" fmla="*/ 2290 w 3234"/>
                <a:gd name="T33" fmla="*/ 1029 h 1714"/>
                <a:gd name="T34" fmla="*/ 2333 w 3234"/>
                <a:gd name="T35" fmla="*/ 983 h 1714"/>
                <a:gd name="T36" fmla="*/ 2451 w 3234"/>
                <a:gd name="T37" fmla="*/ 742 h 1714"/>
                <a:gd name="T38" fmla="*/ 2279 w 3234"/>
                <a:gd name="T39" fmla="*/ 583 h 1714"/>
                <a:gd name="T40" fmla="*/ 2080 w 3234"/>
                <a:gd name="T41" fmla="*/ 461 h 1714"/>
                <a:gd name="T42" fmla="*/ 1862 w 3234"/>
                <a:gd name="T43" fmla="*/ 379 h 1714"/>
                <a:gd name="T44" fmla="*/ 1628 w 3234"/>
                <a:gd name="T45" fmla="*/ 341 h 1714"/>
                <a:gd name="T46" fmla="*/ 1377 w 3234"/>
                <a:gd name="T47" fmla="*/ 350 h 1714"/>
                <a:gd name="T48" fmla="*/ 1135 w 3234"/>
                <a:gd name="T49" fmla="*/ 410 h 1714"/>
                <a:gd name="T50" fmla="*/ 914 w 3234"/>
                <a:gd name="T51" fmla="*/ 516 h 1714"/>
                <a:gd name="T52" fmla="*/ 722 w 3234"/>
                <a:gd name="T53" fmla="*/ 664 h 1714"/>
                <a:gd name="T54" fmla="*/ 563 w 3234"/>
                <a:gd name="T55" fmla="*/ 846 h 1714"/>
                <a:gd name="T56" fmla="*/ 442 w 3234"/>
                <a:gd name="T57" fmla="*/ 1057 h 1714"/>
                <a:gd name="T58" fmla="*/ 366 w 3234"/>
                <a:gd name="T59" fmla="*/ 1292 h 1714"/>
                <a:gd name="T60" fmla="*/ 338 w 3234"/>
                <a:gd name="T61" fmla="*/ 1545 h 1714"/>
                <a:gd name="T62" fmla="*/ 315 w 3234"/>
                <a:gd name="T63" fmla="*/ 1630 h 1714"/>
                <a:gd name="T64" fmla="*/ 254 w 3234"/>
                <a:gd name="T65" fmla="*/ 1691 h 1714"/>
                <a:gd name="T66" fmla="*/ 169 w 3234"/>
                <a:gd name="T67" fmla="*/ 1714 h 1714"/>
                <a:gd name="T68" fmla="*/ 84 w 3234"/>
                <a:gd name="T69" fmla="*/ 1691 h 1714"/>
                <a:gd name="T70" fmla="*/ 24 w 3234"/>
                <a:gd name="T71" fmla="*/ 1630 h 1714"/>
                <a:gd name="T72" fmla="*/ 0 w 3234"/>
                <a:gd name="T73" fmla="*/ 1545 h 1714"/>
                <a:gd name="T74" fmla="*/ 28 w 3234"/>
                <a:gd name="T75" fmla="*/ 1257 h 1714"/>
                <a:gd name="T76" fmla="*/ 104 w 3234"/>
                <a:gd name="T77" fmla="*/ 987 h 1714"/>
                <a:gd name="T78" fmla="*/ 228 w 3234"/>
                <a:gd name="T79" fmla="*/ 740 h 1714"/>
                <a:gd name="T80" fmla="*/ 391 w 3234"/>
                <a:gd name="T81" fmla="*/ 519 h 1714"/>
                <a:gd name="T82" fmla="*/ 590 w 3234"/>
                <a:gd name="T83" fmla="*/ 332 h 1714"/>
                <a:gd name="T84" fmla="*/ 821 w 3234"/>
                <a:gd name="T85" fmla="*/ 182 h 1714"/>
                <a:gd name="T86" fmla="*/ 1077 w 3234"/>
                <a:gd name="T87" fmla="*/ 74 h 1714"/>
                <a:gd name="T88" fmla="*/ 1353 w 3234"/>
                <a:gd name="T89" fmla="*/ 1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34" h="1714">
                  <a:moveTo>
                    <a:pt x="1548" y="0"/>
                  </a:moveTo>
                  <a:lnTo>
                    <a:pt x="1640" y="3"/>
                  </a:lnTo>
                  <a:lnTo>
                    <a:pt x="1732" y="11"/>
                  </a:lnTo>
                  <a:lnTo>
                    <a:pt x="1822" y="24"/>
                  </a:lnTo>
                  <a:lnTo>
                    <a:pt x="1911" y="43"/>
                  </a:lnTo>
                  <a:lnTo>
                    <a:pt x="1998" y="67"/>
                  </a:lnTo>
                  <a:lnTo>
                    <a:pt x="2083" y="95"/>
                  </a:lnTo>
                  <a:lnTo>
                    <a:pt x="2166" y="129"/>
                  </a:lnTo>
                  <a:lnTo>
                    <a:pt x="2247" y="167"/>
                  </a:lnTo>
                  <a:lnTo>
                    <a:pt x="2326" y="210"/>
                  </a:lnTo>
                  <a:lnTo>
                    <a:pt x="2402" y="257"/>
                  </a:lnTo>
                  <a:lnTo>
                    <a:pt x="2475" y="308"/>
                  </a:lnTo>
                  <a:lnTo>
                    <a:pt x="2546" y="364"/>
                  </a:lnTo>
                  <a:lnTo>
                    <a:pt x="2613" y="424"/>
                  </a:lnTo>
                  <a:lnTo>
                    <a:pt x="2676" y="488"/>
                  </a:lnTo>
                  <a:lnTo>
                    <a:pt x="2736" y="556"/>
                  </a:lnTo>
                  <a:lnTo>
                    <a:pt x="2793" y="628"/>
                  </a:lnTo>
                  <a:lnTo>
                    <a:pt x="2844" y="702"/>
                  </a:lnTo>
                  <a:lnTo>
                    <a:pt x="3073" y="577"/>
                  </a:lnTo>
                  <a:lnTo>
                    <a:pt x="3093" y="568"/>
                  </a:lnTo>
                  <a:lnTo>
                    <a:pt x="3114" y="564"/>
                  </a:lnTo>
                  <a:lnTo>
                    <a:pt x="3135" y="564"/>
                  </a:lnTo>
                  <a:lnTo>
                    <a:pt x="3155" y="568"/>
                  </a:lnTo>
                  <a:lnTo>
                    <a:pt x="3175" y="575"/>
                  </a:lnTo>
                  <a:lnTo>
                    <a:pt x="3193" y="587"/>
                  </a:lnTo>
                  <a:lnTo>
                    <a:pt x="3209" y="602"/>
                  </a:lnTo>
                  <a:lnTo>
                    <a:pt x="3221" y="620"/>
                  </a:lnTo>
                  <a:lnTo>
                    <a:pt x="3229" y="639"/>
                  </a:lnTo>
                  <a:lnTo>
                    <a:pt x="3233" y="660"/>
                  </a:lnTo>
                  <a:lnTo>
                    <a:pt x="3234" y="681"/>
                  </a:lnTo>
                  <a:lnTo>
                    <a:pt x="3230" y="702"/>
                  </a:lnTo>
                  <a:lnTo>
                    <a:pt x="3064" y="1274"/>
                  </a:lnTo>
                  <a:lnTo>
                    <a:pt x="3056" y="1295"/>
                  </a:lnTo>
                  <a:lnTo>
                    <a:pt x="3044" y="1312"/>
                  </a:lnTo>
                  <a:lnTo>
                    <a:pt x="3030" y="1327"/>
                  </a:lnTo>
                  <a:lnTo>
                    <a:pt x="3011" y="1339"/>
                  </a:lnTo>
                  <a:lnTo>
                    <a:pt x="2995" y="1347"/>
                  </a:lnTo>
                  <a:lnTo>
                    <a:pt x="2977" y="1351"/>
                  </a:lnTo>
                  <a:lnTo>
                    <a:pt x="2960" y="1353"/>
                  </a:lnTo>
                  <a:lnTo>
                    <a:pt x="2944" y="1352"/>
                  </a:lnTo>
                  <a:lnTo>
                    <a:pt x="2929" y="1349"/>
                  </a:lnTo>
                  <a:lnTo>
                    <a:pt x="2355" y="1182"/>
                  </a:lnTo>
                  <a:lnTo>
                    <a:pt x="2335" y="1174"/>
                  </a:lnTo>
                  <a:lnTo>
                    <a:pt x="2318" y="1163"/>
                  </a:lnTo>
                  <a:lnTo>
                    <a:pt x="2303" y="1148"/>
                  </a:lnTo>
                  <a:lnTo>
                    <a:pt x="2291" y="1131"/>
                  </a:lnTo>
                  <a:lnTo>
                    <a:pt x="2283" y="1112"/>
                  </a:lnTo>
                  <a:lnTo>
                    <a:pt x="2278" y="1090"/>
                  </a:lnTo>
                  <a:lnTo>
                    <a:pt x="2278" y="1069"/>
                  </a:lnTo>
                  <a:lnTo>
                    <a:pt x="2282" y="1048"/>
                  </a:lnTo>
                  <a:lnTo>
                    <a:pt x="2290" y="1029"/>
                  </a:lnTo>
                  <a:lnTo>
                    <a:pt x="2301" y="1011"/>
                  </a:lnTo>
                  <a:lnTo>
                    <a:pt x="2316" y="995"/>
                  </a:lnTo>
                  <a:lnTo>
                    <a:pt x="2333" y="983"/>
                  </a:lnTo>
                  <a:lnTo>
                    <a:pt x="2548" y="866"/>
                  </a:lnTo>
                  <a:lnTo>
                    <a:pt x="2501" y="802"/>
                  </a:lnTo>
                  <a:lnTo>
                    <a:pt x="2451" y="742"/>
                  </a:lnTo>
                  <a:lnTo>
                    <a:pt x="2396" y="685"/>
                  </a:lnTo>
                  <a:lnTo>
                    <a:pt x="2339" y="632"/>
                  </a:lnTo>
                  <a:lnTo>
                    <a:pt x="2279" y="583"/>
                  </a:lnTo>
                  <a:lnTo>
                    <a:pt x="2215" y="538"/>
                  </a:lnTo>
                  <a:lnTo>
                    <a:pt x="2149" y="497"/>
                  </a:lnTo>
                  <a:lnTo>
                    <a:pt x="2080" y="461"/>
                  </a:lnTo>
                  <a:lnTo>
                    <a:pt x="2009" y="430"/>
                  </a:lnTo>
                  <a:lnTo>
                    <a:pt x="1936" y="402"/>
                  </a:lnTo>
                  <a:lnTo>
                    <a:pt x="1862" y="379"/>
                  </a:lnTo>
                  <a:lnTo>
                    <a:pt x="1785" y="361"/>
                  </a:lnTo>
                  <a:lnTo>
                    <a:pt x="1707" y="349"/>
                  </a:lnTo>
                  <a:lnTo>
                    <a:pt x="1628" y="341"/>
                  </a:lnTo>
                  <a:lnTo>
                    <a:pt x="1548" y="338"/>
                  </a:lnTo>
                  <a:lnTo>
                    <a:pt x="1462" y="341"/>
                  </a:lnTo>
                  <a:lnTo>
                    <a:pt x="1377" y="350"/>
                  </a:lnTo>
                  <a:lnTo>
                    <a:pt x="1294" y="365"/>
                  </a:lnTo>
                  <a:lnTo>
                    <a:pt x="1214" y="385"/>
                  </a:lnTo>
                  <a:lnTo>
                    <a:pt x="1135" y="410"/>
                  </a:lnTo>
                  <a:lnTo>
                    <a:pt x="1059" y="441"/>
                  </a:lnTo>
                  <a:lnTo>
                    <a:pt x="985" y="477"/>
                  </a:lnTo>
                  <a:lnTo>
                    <a:pt x="914" y="516"/>
                  </a:lnTo>
                  <a:lnTo>
                    <a:pt x="847" y="562"/>
                  </a:lnTo>
                  <a:lnTo>
                    <a:pt x="783" y="610"/>
                  </a:lnTo>
                  <a:lnTo>
                    <a:pt x="722" y="664"/>
                  </a:lnTo>
                  <a:lnTo>
                    <a:pt x="665" y="721"/>
                  </a:lnTo>
                  <a:lnTo>
                    <a:pt x="612" y="781"/>
                  </a:lnTo>
                  <a:lnTo>
                    <a:pt x="563" y="846"/>
                  </a:lnTo>
                  <a:lnTo>
                    <a:pt x="517" y="914"/>
                  </a:lnTo>
                  <a:lnTo>
                    <a:pt x="478" y="983"/>
                  </a:lnTo>
                  <a:lnTo>
                    <a:pt x="442" y="1057"/>
                  </a:lnTo>
                  <a:lnTo>
                    <a:pt x="411" y="1133"/>
                  </a:lnTo>
                  <a:lnTo>
                    <a:pt x="386" y="1212"/>
                  </a:lnTo>
                  <a:lnTo>
                    <a:pt x="366" y="1292"/>
                  </a:lnTo>
                  <a:lnTo>
                    <a:pt x="350" y="1374"/>
                  </a:lnTo>
                  <a:lnTo>
                    <a:pt x="341" y="1459"/>
                  </a:lnTo>
                  <a:lnTo>
                    <a:pt x="338" y="1545"/>
                  </a:lnTo>
                  <a:lnTo>
                    <a:pt x="336" y="1576"/>
                  </a:lnTo>
                  <a:lnTo>
                    <a:pt x="328" y="1604"/>
                  </a:lnTo>
                  <a:lnTo>
                    <a:pt x="315" y="1630"/>
                  </a:lnTo>
                  <a:lnTo>
                    <a:pt x="299" y="1654"/>
                  </a:lnTo>
                  <a:lnTo>
                    <a:pt x="279" y="1675"/>
                  </a:lnTo>
                  <a:lnTo>
                    <a:pt x="254" y="1691"/>
                  </a:lnTo>
                  <a:lnTo>
                    <a:pt x="228" y="1704"/>
                  </a:lnTo>
                  <a:lnTo>
                    <a:pt x="200" y="1711"/>
                  </a:lnTo>
                  <a:lnTo>
                    <a:pt x="169" y="1714"/>
                  </a:lnTo>
                  <a:lnTo>
                    <a:pt x="139" y="1711"/>
                  </a:lnTo>
                  <a:lnTo>
                    <a:pt x="111" y="1704"/>
                  </a:lnTo>
                  <a:lnTo>
                    <a:pt x="84" y="1691"/>
                  </a:lnTo>
                  <a:lnTo>
                    <a:pt x="61" y="1675"/>
                  </a:lnTo>
                  <a:lnTo>
                    <a:pt x="40" y="1654"/>
                  </a:lnTo>
                  <a:lnTo>
                    <a:pt x="24" y="1630"/>
                  </a:lnTo>
                  <a:lnTo>
                    <a:pt x="11" y="1604"/>
                  </a:lnTo>
                  <a:lnTo>
                    <a:pt x="3" y="1576"/>
                  </a:lnTo>
                  <a:lnTo>
                    <a:pt x="0" y="1545"/>
                  </a:lnTo>
                  <a:lnTo>
                    <a:pt x="3" y="1447"/>
                  </a:lnTo>
                  <a:lnTo>
                    <a:pt x="12" y="1352"/>
                  </a:lnTo>
                  <a:lnTo>
                    <a:pt x="28" y="1257"/>
                  </a:lnTo>
                  <a:lnTo>
                    <a:pt x="48" y="1165"/>
                  </a:lnTo>
                  <a:lnTo>
                    <a:pt x="73" y="1075"/>
                  </a:lnTo>
                  <a:lnTo>
                    <a:pt x="104" y="987"/>
                  </a:lnTo>
                  <a:lnTo>
                    <a:pt x="141" y="903"/>
                  </a:lnTo>
                  <a:lnTo>
                    <a:pt x="181" y="820"/>
                  </a:lnTo>
                  <a:lnTo>
                    <a:pt x="228" y="740"/>
                  </a:lnTo>
                  <a:lnTo>
                    <a:pt x="278" y="663"/>
                  </a:lnTo>
                  <a:lnTo>
                    <a:pt x="332" y="589"/>
                  </a:lnTo>
                  <a:lnTo>
                    <a:pt x="391" y="519"/>
                  </a:lnTo>
                  <a:lnTo>
                    <a:pt x="454" y="453"/>
                  </a:lnTo>
                  <a:lnTo>
                    <a:pt x="520" y="390"/>
                  </a:lnTo>
                  <a:lnTo>
                    <a:pt x="590" y="332"/>
                  </a:lnTo>
                  <a:lnTo>
                    <a:pt x="664" y="277"/>
                  </a:lnTo>
                  <a:lnTo>
                    <a:pt x="741" y="227"/>
                  </a:lnTo>
                  <a:lnTo>
                    <a:pt x="821" y="182"/>
                  </a:lnTo>
                  <a:lnTo>
                    <a:pt x="904" y="141"/>
                  </a:lnTo>
                  <a:lnTo>
                    <a:pt x="989" y="104"/>
                  </a:lnTo>
                  <a:lnTo>
                    <a:pt x="1077" y="74"/>
                  </a:lnTo>
                  <a:lnTo>
                    <a:pt x="1167" y="48"/>
                  </a:lnTo>
                  <a:lnTo>
                    <a:pt x="1259" y="27"/>
                  </a:lnTo>
                  <a:lnTo>
                    <a:pt x="1353" y="12"/>
                  </a:lnTo>
                  <a:lnTo>
                    <a:pt x="1450" y="3"/>
                  </a:lnTo>
                  <a:lnTo>
                    <a:pt x="15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Freeform 38">
              <a:extLst>
                <a:ext uri="{FF2B5EF4-FFF2-40B4-BE49-F238E27FC236}">
                  <a16:creationId xmlns:a16="http://schemas.microsoft.com/office/drawing/2014/main" id="{7777549F-6812-4ABB-912D-9A33A29B229C}"/>
                </a:ext>
              </a:extLst>
            </p:cNvPr>
            <p:cNvSpPr>
              <a:spLocks/>
            </p:cNvSpPr>
            <p:nvPr/>
          </p:nvSpPr>
          <p:spPr bwMode="auto">
            <a:xfrm>
              <a:off x="2041162" y="2762438"/>
              <a:ext cx="365944" cy="194001"/>
            </a:xfrm>
            <a:custGeom>
              <a:avLst/>
              <a:gdLst>
                <a:gd name="T0" fmla="*/ 3123 w 3234"/>
                <a:gd name="T1" fmla="*/ 10 h 1714"/>
                <a:gd name="T2" fmla="*/ 3194 w 3234"/>
                <a:gd name="T3" fmla="*/ 60 h 1714"/>
                <a:gd name="T4" fmla="*/ 3231 w 3234"/>
                <a:gd name="T5" fmla="*/ 138 h 1714"/>
                <a:gd name="T6" fmla="*/ 3222 w 3234"/>
                <a:gd name="T7" fmla="*/ 362 h 1714"/>
                <a:gd name="T8" fmla="*/ 3161 w 3234"/>
                <a:gd name="T9" fmla="*/ 639 h 1714"/>
                <a:gd name="T10" fmla="*/ 3053 w 3234"/>
                <a:gd name="T11" fmla="*/ 894 h 1714"/>
                <a:gd name="T12" fmla="*/ 2902 w 3234"/>
                <a:gd name="T13" fmla="*/ 1124 h 1714"/>
                <a:gd name="T14" fmla="*/ 2713 w 3234"/>
                <a:gd name="T15" fmla="*/ 1323 h 1714"/>
                <a:gd name="T16" fmla="*/ 2493 w 3234"/>
                <a:gd name="T17" fmla="*/ 1487 h 1714"/>
                <a:gd name="T18" fmla="*/ 2245 w 3234"/>
                <a:gd name="T19" fmla="*/ 1610 h 1714"/>
                <a:gd name="T20" fmla="*/ 1975 w 3234"/>
                <a:gd name="T21" fmla="*/ 1687 h 1714"/>
                <a:gd name="T22" fmla="*/ 1686 w 3234"/>
                <a:gd name="T23" fmla="*/ 1714 h 1714"/>
                <a:gd name="T24" fmla="*/ 1412 w 3234"/>
                <a:gd name="T25" fmla="*/ 1689 h 1714"/>
                <a:gd name="T26" fmla="*/ 1151 w 3234"/>
                <a:gd name="T27" fmla="*/ 1618 h 1714"/>
                <a:gd name="T28" fmla="*/ 908 w 3234"/>
                <a:gd name="T29" fmla="*/ 1504 h 1714"/>
                <a:gd name="T30" fmla="*/ 688 w 3234"/>
                <a:gd name="T31" fmla="*/ 1349 h 1714"/>
                <a:gd name="T32" fmla="*/ 498 w 3234"/>
                <a:gd name="T33" fmla="*/ 1158 h 1714"/>
                <a:gd name="T34" fmla="*/ 161 w 3234"/>
                <a:gd name="T35" fmla="*/ 1137 h 1714"/>
                <a:gd name="T36" fmla="*/ 99 w 3234"/>
                <a:gd name="T37" fmla="*/ 1150 h 1714"/>
                <a:gd name="T38" fmla="*/ 40 w 3234"/>
                <a:gd name="T39" fmla="*/ 1127 h 1714"/>
                <a:gd name="T40" fmla="*/ 5 w 3234"/>
                <a:gd name="T41" fmla="*/ 1074 h 1714"/>
                <a:gd name="T42" fmla="*/ 4 w 3234"/>
                <a:gd name="T43" fmla="*/ 1012 h 1714"/>
                <a:gd name="T44" fmla="*/ 190 w 3234"/>
                <a:gd name="T45" fmla="*/ 401 h 1714"/>
                <a:gd name="T46" fmla="*/ 239 w 3234"/>
                <a:gd name="T47" fmla="*/ 367 h 1714"/>
                <a:gd name="T48" fmla="*/ 289 w 3234"/>
                <a:gd name="T49" fmla="*/ 362 h 1714"/>
                <a:gd name="T50" fmla="*/ 899 w 3234"/>
                <a:gd name="T51" fmla="*/ 539 h 1714"/>
                <a:gd name="T52" fmla="*/ 943 w 3234"/>
                <a:gd name="T53" fmla="*/ 582 h 1714"/>
                <a:gd name="T54" fmla="*/ 956 w 3234"/>
                <a:gd name="T55" fmla="*/ 645 h 1714"/>
                <a:gd name="T56" fmla="*/ 933 w 3234"/>
                <a:gd name="T57" fmla="*/ 702 h 1714"/>
                <a:gd name="T58" fmla="*/ 686 w 3234"/>
                <a:gd name="T59" fmla="*/ 848 h 1714"/>
                <a:gd name="T60" fmla="*/ 838 w 3234"/>
                <a:gd name="T61" fmla="*/ 1029 h 1714"/>
                <a:gd name="T62" fmla="*/ 1019 w 3234"/>
                <a:gd name="T63" fmla="*/ 1175 h 1714"/>
                <a:gd name="T64" fmla="*/ 1225 w 3234"/>
                <a:gd name="T65" fmla="*/ 1284 h 1714"/>
                <a:gd name="T66" fmla="*/ 1449 w 3234"/>
                <a:gd name="T67" fmla="*/ 1352 h 1714"/>
                <a:gd name="T68" fmla="*/ 1686 w 3234"/>
                <a:gd name="T69" fmla="*/ 1375 h 1714"/>
                <a:gd name="T70" fmla="*/ 1940 w 3234"/>
                <a:gd name="T71" fmla="*/ 1349 h 1714"/>
                <a:gd name="T72" fmla="*/ 2175 w 3234"/>
                <a:gd name="T73" fmla="*/ 1272 h 1714"/>
                <a:gd name="T74" fmla="*/ 2387 w 3234"/>
                <a:gd name="T75" fmla="*/ 1152 h 1714"/>
                <a:gd name="T76" fmla="*/ 2569 w 3234"/>
                <a:gd name="T77" fmla="*/ 992 h 1714"/>
                <a:gd name="T78" fmla="*/ 2717 w 3234"/>
                <a:gd name="T79" fmla="*/ 800 h 1714"/>
                <a:gd name="T80" fmla="*/ 2823 w 3234"/>
                <a:gd name="T81" fmla="*/ 581 h 1714"/>
                <a:gd name="T82" fmla="*/ 2884 w 3234"/>
                <a:gd name="T83" fmla="*/ 338 h 1714"/>
                <a:gd name="T84" fmla="*/ 2899 w 3234"/>
                <a:gd name="T85" fmla="*/ 138 h 1714"/>
                <a:gd name="T86" fmla="*/ 2935 w 3234"/>
                <a:gd name="T87" fmla="*/ 60 h 1714"/>
                <a:gd name="T88" fmla="*/ 3006 w 3234"/>
                <a:gd name="T89" fmla="*/ 1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34" h="1714">
                  <a:moveTo>
                    <a:pt x="3065" y="0"/>
                  </a:moveTo>
                  <a:lnTo>
                    <a:pt x="3095" y="2"/>
                  </a:lnTo>
                  <a:lnTo>
                    <a:pt x="3123" y="10"/>
                  </a:lnTo>
                  <a:lnTo>
                    <a:pt x="3150" y="22"/>
                  </a:lnTo>
                  <a:lnTo>
                    <a:pt x="3174" y="39"/>
                  </a:lnTo>
                  <a:lnTo>
                    <a:pt x="3194" y="60"/>
                  </a:lnTo>
                  <a:lnTo>
                    <a:pt x="3210" y="83"/>
                  </a:lnTo>
                  <a:lnTo>
                    <a:pt x="3224" y="109"/>
                  </a:lnTo>
                  <a:lnTo>
                    <a:pt x="3231" y="138"/>
                  </a:lnTo>
                  <a:lnTo>
                    <a:pt x="3234" y="169"/>
                  </a:lnTo>
                  <a:lnTo>
                    <a:pt x="3231" y="266"/>
                  </a:lnTo>
                  <a:lnTo>
                    <a:pt x="3222" y="362"/>
                  </a:lnTo>
                  <a:lnTo>
                    <a:pt x="3206" y="456"/>
                  </a:lnTo>
                  <a:lnTo>
                    <a:pt x="3186" y="549"/>
                  </a:lnTo>
                  <a:lnTo>
                    <a:pt x="3161" y="639"/>
                  </a:lnTo>
                  <a:lnTo>
                    <a:pt x="3129" y="727"/>
                  </a:lnTo>
                  <a:lnTo>
                    <a:pt x="3093" y="811"/>
                  </a:lnTo>
                  <a:lnTo>
                    <a:pt x="3053" y="894"/>
                  </a:lnTo>
                  <a:lnTo>
                    <a:pt x="3006" y="974"/>
                  </a:lnTo>
                  <a:lnTo>
                    <a:pt x="2956" y="1051"/>
                  </a:lnTo>
                  <a:lnTo>
                    <a:pt x="2902" y="1124"/>
                  </a:lnTo>
                  <a:lnTo>
                    <a:pt x="2843" y="1194"/>
                  </a:lnTo>
                  <a:lnTo>
                    <a:pt x="2780" y="1260"/>
                  </a:lnTo>
                  <a:lnTo>
                    <a:pt x="2713" y="1323"/>
                  </a:lnTo>
                  <a:lnTo>
                    <a:pt x="2644" y="1381"/>
                  </a:lnTo>
                  <a:lnTo>
                    <a:pt x="2570" y="1436"/>
                  </a:lnTo>
                  <a:lnTo>
                    <a:pt x="2493" y="1487"/>
                  </a:lnTo>
                  <a:lnTo>
                    <a:pt x="2413" y="1532"/>
                  </a:lnTo>
                  <a:lnTo>
                    <a:pt x="2331" y="1573"/>
                  </a:lnTo>
                  <a:lnTo>
                    <a:pt x="2245" y="1610"/>
                  </a:lnTo>
                  <a:lnTo>
                    <a:pt x="2157" y="1640"/>
                  </a:lnTo>
                  <a:lnTo>
                    <a:pt x="2067" y="1666"/>
                  </a:lnTo>
                  <a:lnTo>
                    <a:pt x="1975" y="1687"/>
                  </a:lnTo>
                  <a:lnTo>
                    <a:pt x="1881" y="1702"/>
                  </a:lnTo>
                  <a:lnTo>
                    <a:pt x="1784" y="1711"/>
                  </a:lnTo>
                  <a:lnTo>
                    <a:pt x="1686" y="1714"/>
                  </a:lnTo>
                  <a:lnTo>
                    <a:pt x="1594" y="1711"/>
                  </a:lnTo>
                  <a:lnTo>
                    <a:pt x="1502" y="1703"/>
                  </a:lnTo>
                  <a:lnTo>
                    <a:pt x="1412" y="1689"/>
                  </a:lnTo>
                  <a:lnTo>
                    <a:pt x="1323" y="1670"/>
                  </a:lnTo>
                  <a:lnTo>
                    <a:pt x="1236" y="1647"/>
                  </a:lnTo>
                  <a:lnTo>
                    <a:pt x="1151" y="1618"/>
                  </a:lnTo>
                  <a:lnTo>
                    <a:pt x="1068" y="1585"/>
                  </a:lnTo>
                  <a:lnTo>
                    <a:pt x="987" y="1547"/>
                  </a:lnTo>
                  <a:lnTo>
                    <a:pt x="908" y="1504"/>
                  </a:lnTo>
                  <a:lnTo>
                    <a:pt x="832" y="1457"/>
                  </a:lnTo>
                  <a:lnTo>
                    <a:pt x="759" y="1406"/>
                  </a:lnTo>
                  <a:lnTo>
                    <a:pt x="688" y="1349"/>
                  </a:lnTo>
                  <a:lnTo>
                    <a:pt x="621" y="1289"/>
                  </a:lnTo>
                  <a:lnTo>
                    <a:pt x="558" y="1226"/>
                  </a:lnTo>
                  <a:lnTo>
                    <a:pt x="498" y="1158"/>
                  </a:lnTo>
                  <a:lnTo>
                    <a:pt x="441" y="1086"/>
                  </a:lnTo>
                  <a:lnTo>
                    <a:pt x="390" y="1012"/>
                  </a:lnTo>
                  <a:lnTo>
                    <a:pt x="161" y="1137"/>
                  </a:lnTo>
                  <a:lnTo>
                    <a:pt x="141" y="1145"/>
                  </a:lnTo>
                  <a:lnTo>
                    <a:pt x="120" y="1150"/>
                  </a:lnTo>
                  <a:lnTo>
                    <a:pt x="99" y="1150"/>
                  </a:lnTo>
                  <a:lnTo>
                    <a:pt x="79" y="1146"/>
                  </a:lnTo>
                  <a:lnTo>
                    <a:pt x="59" y="1138"/>
                  </a:lnTo>
                  <a:lnTo>
                    <a:pt x="40" y="1127"/>
                  </a:lnTo>
                  <a:lnTo>
                    <a:pt x="25" y="1112"/>
                  </a:lnTo>
                  <a:lnTo>
                    <a:pt x="13" y="1093"/>
                  </a:lnTo>
                  <a:lnTo>
                    <a:pt x="5" y="1074"/>
                  </a:lnTo>
                  <a:lnTo>
                    <a:pt x="1" y="1054"/>
                  </a:lnTo>
                  <a:lnTo>
                    <a:pt x="0" y="1033"/>
                  </a:lnTo>
                  <a:lnTo>
                    <a:pt x="4" y="1012"/>
                  </a:lnTo>
                  <a:lnTo>
                    <a:pt x="170" y="439"/>
                  </a:lnTo>
                  <a:lnTo>
                    <a:pt x="178" y="419"/>
                  </a:lnTo>
                  <a:lnTo>
                    <a:pt x="190" y="401"/>
                  </a:lnTo>
                  <a:lnTo>
                    <a:pt x="204" y="386"/>
                  </a:lnTo>
                  <a:lnTo>
                    <a:pt x="223" y="374"/>
                  </a:lnTo>
                  <a:lnTo>
                    <a:pt x="239" y="367"/>
                  </a:lnTo>
                  <a:lnTo>
                    <a:pt x="257" y="362"/>
                  </a:lnTo>
                  <a:lnTo>
                    <a:pt x="274" y="361"/>
                  </a:lnTo>
                  <a:lnTo>
                    <a:pt x="289" y="362"/>
                  </a:lnTo>
                  <a:lnTo>
                    <a:pt x="305" y="365"/>
                  </a:lnTo>
                  <a:lnTo>
                    <a:pt x="879" y="530"/>
                  </a:lnTo>
                  <a:lnTo>
                    <a:pt x="899" y="539"/>
                  </a:lnTo>
                  <a:lnTo>
                    <a:pt x="916" y="551"/>
                  </a:lnTo>
                  <a:lnTo>
                    <a:pt x="931" y="565"/>
                  </a:lnTo>
                  <a:lnTo>
                    <a:pt x="943" y="582"/>
                  </a:lnTo>
                  <a:lnTo>
                    <a:pt x="951" y="602"/>
                  </a:lnTo>
                  <a:lnTo>
                    <a:pt x="956" y="623"/>
                  </a:lnTo>
                  <a:lnTo>
                    <a:pt x="956" y="645"/>
                  </a:lnTo>
                  <a:lnTo>
                    <a:pt x="952" y="666"/>
                  </a:lnTo>
                  <a:lnTo>
                    <a:pt x="944" y="685"/>
                  </a:lnTo>
                  <a:lnTo>
                    <a:pt x="933" y="702"/>
                  </a:lnTo>
                  <a:lnTo>
                    <a:pt x="918" y="717"/>
                  </a:lnTo>
                  <a:lnTo>
                    <a:pt x="901" y="730"/>
                  </a:lnTo>
                  <a:lnTo>
                    <a:pt x="686" y="848"/>
                  </a:lnTo>
                  <a:lnTo>
                    <a:pt x="734" y="911"/>
                  </a:lnTo>
                  <a:lnTo>
                    <a:pt x="783" y="972"/>
                  </a:lnTo>
                  <a:lnTo>
                    <a:pt x="838" y="1029"/>
                  </a:lnTo>
                  <a:lnTo>
                    <a:pt x="896" y="1081"/>
                  </a:lnTo>
                  <a:lnTo>
                    <a:pt x="955" y="1131"/>
                  </a:lnTo>
                  <a:lnTo>
                    <a:pt x="1019" y="1175"/>
                  </a:lnTo>
                  <a:lnTo>
                    <a:pt x="1085" y="1217"/>
                  </a:lnTo>
                  <a:lnTo>
                    <a:pt x="1154" y="1253"/>
                  </a:lnTo>
                  <a:lnTo>
                    <a:pt x="1225" y="1284"/>
                  </a:lnTo>
                  <a:lnTo>
                    <a:pt x="1298" y="1312"/>
                  </a:lnTo>
                  <a:lnTo>
                    <a:pt x="1372" y="1335"/>
                  </a:lnTo>
                  <a:lnTo>
                    <a:pt x="1449" y="1352"/>
                  </a:lnTo>
                  <a:lnTo>
                    <a:pt x="1527" y="1365"/>
                  </a:lnTo>
                  <a:lnTo>
                    <a:pt x="1606" y="1373"/>
                  </a:lnTo>
                  <a:lnTo>
                    <a:pt x="1686" y="1375"/>
                  </a:lnTo>
                  <a:lnTo>
                    <a:pt x="1772" y="1372"/>
                  </a:lnTo>
                  <a:lnTo>
                    <a:pt x="1857" y="1364"/>
                  </a:lnTo>
                  <a:lnTo>
                    <a:pt x="1940" y="1349"/>
                  </a:lnTo>
                  <a:lnTo>
                    <a:pt x="2021" y="1329"/>
                  </a:lnTo>
                  <a:lnTo>
                    <a:pt x="2099" y="1304"/>
                  </a:lnTo>
                  <a:lnTo>
                    <a:pt x="2175" y="1272"/>
                  </a:lnTo>
                  <a:lnTo>
                    <a:pt x="2249" y="1237"/>
                  </a:lnTo>
                  <a:lnTo>
                    <a:pt x="2320" y="1196"/>
                  </a:lnTo>
                  <a:lnTo>
                    <a:pt x="2387" y="1152"/>
                  </a:lnTo>
                  <a:lnTo>
                    <a:pt x="2451" y="1102"/>
                  </a:lnTo>
                  <a:lnTo>
                    <a:pt x="2512" y="1050"/>
                  </a:lnTo>
                  <a:lnTo>
                    <a:pt x="2569" y="992"/>
                  </a:lnTo>
                  <a:lnTo>
                    <a:pt x="2622" y="932"/>
                  </a:lnTo>
                  <a:lnTo>
                    <a:pt x="2671" y="868"/>
                  </a:lnTo>
                  <a:lnTo>
                    <a:pt x="2717" y="800"/>
                  </a:lnTo>
                  <a:lnTo>
                    <a:pt x="2757" y="730"/>
                  </a:lnTo>
                  <a:lnTo>
                    <a:pt x="2792" y="657"/>
                  </a:lnTo>
                  <a:lnTo>
                    <a:pt x="2823" y="581"/>
                  </a:lnTo>
                  <a:lnTo>
                    <a:pt x="2848" y="502"/>
                  </a:lnTo>
                  <a:lnTo>
                    <a:pt x="2868" y="421"/>
                  </a:lnTo>
                  <a:lnTo>
                    <a:pt x="2884" y="338"/>
                  </a:lnTo>
                  <a:lnTo>
                    <a:pt x="2893" y="255"/>
                  </a:lnTo>
                  <a:lnTo>
                    <a:pt x="2896" y="169"/>
                  </a:lnTo>
                  <a:lnTo>
                    <a:pt x="2899" y="138"/>
                  </a:lnTo>
                  <a:lnTo>
                    <a:pt x="2906" y="109"/>
                  </a:lnTo>
                  <a:lnTo>
                    <a:pt x="2919" y="83"/>
                  </a:lnTo>
                  <a:lnTo>
                    <a:pt x="2935" y="60"/>
                  </a:lnTo>
                  <a:lnTo>
                    <a:pt x="2955" y="39"/>
                  </a:lnTo>
                  <a:lnTo>
                    <a:pt x="2980" y="22"/>
                  </a:lnTo>
                  <a:lnTo>
                    <a:pt x="3006" y="10"/>
                  </a:lnTo>
                  <a:lnTo>
                    <a:pt x="3034" y="2"/>
                  </a:lnTo>
                  <a:lnTo>
                    <a:pt x="306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2" name="Group 1">
            <a:extLst>
              <a:ext uri="{FF2B5EF4-FFF2-40B4-BE49-F238E27FC236}">
                <a16:creationId xmlns:a16="http://schemas.microsoft.com/office/drawing/2014/main" id="{0E77FD4E-1EA7-41F9-AEDC-CC1A18CEA974}"/>
              </a:ext>
            </a:extLst>
          </p:cNvPr>
          <p:cNvGrpSpPr/>
          <p:nvPr/>
        </p:nvGrpSpPr>
        <p:grpSpPr>
          <a:xfrm>
            <a:off x="1881234" y="3343467"/>
            <a:ext cx="685800" cy="685800"/>
            <a:chOff x="1899058" y="3343467"/>
            <a:chExt cx="685800" cy="685800"/>
          </a:xfrm>
        </p:grpSpPr>
        <p:sp>
          <p:nvSpPr>
            <p:cNvPr id="93" name="Oval 92">
              <a:extLst>
                <a:ext uri="{FF2B5EF4-FFF2-40B4-BE49-F238E27FC236}">
                  <a16:creationId xmlns:a16="http://schemas.microsoft.com/office/drawing/2014/main" id="{9C34D7B6-6A1A-453C-BF7E-05A2303C550D}"/>
                </a:ext>
              </a:extLst>
            </p:cNvPr>
            <p:cNvSpPr/>
            <p:nvPr/>
          </p:nvSpPr>
          <p:spPr>
            <a:xfrm>
              <a:off x="1899058" y="3343467"/>
              <a:ext cx="685800" cy="685800"/>
            </a:xfrm>
            <a:prstGeom prst="ellipse">
              <a:avLst/>
            </a:prstGeom>
            <a:solidFill>
              <a:srgbClr val="4472C4"/>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36" name="Group 14">
              <a:extLst>
                <a:ext uri="{FF2B5EF4-FFF2-40B4-BE49-F238E27FC236}">
                  <a16:creationId xmlns:a16="http://schemas.microsoft.com/office/drawing/2014/main" id="{5001DEA1-32C4-434D-B171-0027DC6E6AD1}"/>
                </a:ext>
              </a:extLst>
            </p:cNvPr>
            <p:cNvGrpSpPr>
              <a:grpSpLocks noChangeAspect="1"/>
            </p:cNvGrpSpPr>
            <p:nvPr/>
          </p:nvGrpSpPr>
          <p:grpSpPr bwMode="auto">
            <a:xfrm>
              <a:off x="2082526" y="3477501"/>
              <a:ext cx="397830" cy="443819"/>
              <a:chOff x="2592" y="141"/>
              <a:chExt cx="718" cy="801"/>
            </a:xfrm>
            <a:solidFill>
              <a:schemeClr val="bg1"/>
            </a:solidFill>
          </p:grpSpPr>
          <p:sp>
            <p:nvSpPr>
              <p:cNvPr id="137" name="Freeform 16">
                <a:extLst>
                  <a:ext uri="{FF2B5EF4-FFF2-40B4-BE49-F238E27FC236}">
                    <a16:creationId xmlns:a16="http://schemas.microsoft.com/office/drawing/2014/main" id="{6811E33D-B394-4204-98AF-6BAD12CA44ED}"/>
                  </a:ext>
                </a:extLst>
              </p:cNvPr>
              <p:cNvSpPr>
                <a:spLocks noEditPoints="1"/>
              </p:cNvSpPr>
              <p:nvPr/>
            </p:nvSpPr>
            <p:spPr bwMode="auto">
              <a:xfrm>
                <a:off x="2916" y="516"/>
                <a:ext cx="394" cy="426"/>
              </a:xfrm>
              <a:custGeom>
                <a:avLst/>
                <a:gdLst>
                  <a:gd name="T0" fmla="*/ 850 w 1970"/>
                  <a:gd name="T1" fmla="*/ 1799 h 2129"/>
                  <a:gd name="T2" fmla="*/ 277 w 1970"/>
                  <a:gd name="T3" fmla="*/ 177 h 2129"/>
                  <a:gd name="T4" fmla="*/ 563 w 1970"/>
                  <a:gd name="T5" fmla="*/ 1047 h 2129"/>
                  <a:gd name="T6" fmla="*/ 575 w 1970"/>
                  <a:gd name="T7" fmla="*/ 1165 h 2129"/>
                  <a:gd name="T8" fmla="*/ 448 w 1970"/>
                  <a:gd name="T9" fmla="*/ 1220 h 2129"/>
                  <a:gd name="T10" fmla="*/ 261 w 1970"/>
                  <a:gd name="T11" fmla="*/ 1213 h 2129"/>
                  <a:gd name="T12" fmla="*/ 161 w 1970"/>
                  <a:gd name="T13" fmla="*/ 1237 h 2129"/>
                  <a:gd name="T14" fmla="*/ 126 w 1970"/>
                  <a:gd name="T15" fmla="*/ 1292 h 2129"/>
                  <a:gd name="T16" fmla="*/ 166 w 1970"/>
                  <a:gd name="T17" fmla="*/ 1344 h 2129"/>
                  <a:gd name="T18" fmla="*/ 252 w 1970"/>
                  <a:gd name="T19" fmla="*/ 1367 h 2129"/>
                  <a:gd name="T20" fmla="*/ 353 w 1970"/>
                  <a:gd name="T21" fmla="*/ 1377 h 2129"/>
                  <a:gd name="T22" fmla="*/ 635 w 1970"/>
                  <a:gd name="T23" fmla="*/ 1469 h 2129"/>
                  <a:gd name="T24" fmla="*/ 794 w 1970"/>
                  <a:gd name="T25" fmla="*/ 1633 h 2129"/>
                  <a:gd name="T26" fmla="*/ 1608 w 1970"/>
                  <a:gd name="T27" fmla="*/ 1291 h 2129"/>
                  <a:gd name="T28" fmla="*/ 1619 w 1970"/>
                  <a:gd name="T29" fmla="*/ 1178 h 2129"/>
                  <a:gd name="T30" fmla="*/ 1628 w 1970"/>
                  <a:gd name="T31" fmla="*/ 1038 h 2129"/>
                  <a:gd name="T32" fmla="*/ 1590 w 1970"/>
                  <a:gd name="T33" fmla="*/ 860 h 2129"/>
                  <a:gd name="T34" fmla="*/ 1533 w 1970"/>
                  <a:gd name="T35" fmla="*/ 704 h 2129"/>
                  <a:gd name="T36" fmla="*/ 1490 w 1970"/>
                  <a:gd name="T37" fmla="*/ 620 h 2129"/>
                  <a:gd name="T38" fmla="*/ 1399 w 1970"/>
                  <a:gd name="T39" fmla="*/ 579 h 2129"/>
                  <a:gd name="T40" fmla="*/ 1269 w 1970"/>
                  <a:gd name="T41" fmla="*/ 588 h 2129"/>
                  <a:gd name="T42" fmla="*/ 1113 w 1970"/>
                  <a:gd name="T43" fmla="*/ 550 h 2129"/>
                  <a:gd name="T44" fmla="*/ 987 w 1970"/>
                  <a:gd name="T45" fmla="*/ 573 h 2129"/>
                  <a:gd name="T46" fmla="*/ 943 w 1970"/>
                  <a:gd name="T47" fmla="*/ 584 h 2129"/>
                  <a:gd name="T48" fmla="*/ 910 w 1970"/>
                  <a:gd name="T49" fmla="*/ 587 h 2129"/>
                  <a:gd name="T50" fmla="*/ 813 w 1970"/>
                  <a:gd name="T51" fmla="*/ 616 h 2129"/>
                  <a:gd name="T52" fmla="*/ 750 w 1970"/>
                  <a:gd name="T53" fmla="*/ 674 h 2129"/>
                  <a:gd name="T54" fmla="*/ 748 w 1970"/>
                  <a:gd name="T55" fmla="*/ 769 h 2129"/>
                  <a:gd name="T56" fmla="*/ 661 w 1970"/>
                  <a:gd name="T57" fmla="*/ 784 h 2129"/>
                  <a:gd name="T58" fmla="*/ 408 w 1970"/>
                  <a:gd name="T59" fmla="*/ 147 h 2129"/>
                  <a:gd name="T60" fmla="*/ 380 w 1970"/>
                  <a:gd name="T61" fmla="*/ 1 h 2129"/>
                  <a:gd name="T62" fmla="*/ 463 w 1970"/>
                  <a:gd name="T63" fmla="*/ 31 h 2129"/>
                  <a:gd name="T64" fmla="*/ 541 w 1970"/>
                  <a:gd name="T65" fmla="*/ 113 h 2129"/>
                  <a:gd name="T66" fmla="*/ 578 w 1970"/>
                  <a:gd name="T67" fmla="*/ 214 h 2129"/>
                  <a:gd name="T68" fmla="*/ 644 w 1970"/>
                  <a:gd name="T69" fmla="*/ 395 h 2129"/>
                  <a:gd name="T70" fmla="*/ 731 w 1970"/>
                  <a:gd name="T71" fmla="*/ 520 h 2129"/>
                  <a:gd name="T72" fmla="*/ 901 w 1970"/>
                  <a:gd name="T73" fmla="*/ 459 h 2129"/>
                  <a:gd name="T74" fmla="*/ 1119 w 1970"/>
                  <a:gd name="T75" fmla="*/ 420 h 2129"/>
                  <a:gd name="T76" fmla="*/ 1292 w 1970"/>
                  <a:gd name="T77" fmla="*/ 461 h 2129"/>
                  <a:gd name="T78" fmla="*/ 1377 w 1970"/>
                  <a:gd name="T79" fmla="*/ 453 h 2129"/>
                  <a:gd name="T80" fmla="*/ 1497 w 1970"/>
                  <a:gd name="T81" fmla="*/ 468 h 2129"/>
                  <a:gd name="T82" fmla="*/ 1619 w 1970"/>
                  <a:gd name="T83" fmla="*/ 583 h 2129"/>
                  <a:gd name="T84" fmla="*/ 1645 w 1970"/>
                  <a:gd name="T85" fmla="*/ 641 h 2129"/>
                  <a:gd name="T86" fmla="*/ 1703 w 1970"/>
                  <a:gd name="T87" fmla="*/ 799 h 2129"/>
                  <a:gd name="T88" fmla="*/ 1751 w 1970"/>
                  <a:gd name="T89" fmla="*/ 995 h 2129"/>
                  <a:gd name="T90" fmla="*/ 1750 w 1970"/>
                  <a:gd name="T91" fmla="*/ 1173 h 2129"/>
                  <a:gd name="T92" fmla="*/ 1735 w 1970"/>
                  <a:gd name="T93" fmla="*/ 1282 h 2129"/>
                  <a:gd name="T94" fmla="*/ 726 w 1970"/>
                  <a:gd name="T95" fmla="*/ 2129 h 2129"/>
                  <a:gd name="T96" fmla="*/ 661 w 1970"/>
                  <a:gd name="T97" fmla="*/ 1660 h 2129"/>
                  <a:gd name="T98" fmla="*/ 551 w 1970"/>
                  <a:gd name="T99" fmla="*/ 1568 h 2129"/>
                  <a:gd name="T100" fmla="*/ 335 w 1970"/>
                  <a:gd name="T101" fmla="*/ 1503 h 2129"/>
                  <a:gd name="T102" fmla="*/ 223 w 1970"/>
                  <a:gd name="T103" fmla="*/ 1492 h 2129"/>
                  <a:gd name="T104" fmla="*/ 106 w 1970"/>
                  <a:gd name="T105" fmla="*/ 1456 h 2129"/>
                  <a:gd name="T106" fmla="*/ 9 w 1970"/>
                  <a:gd name="T107" fmla="*/ 1348 h 2129"/>
                  <a:gd name="T108" fmla="*/ 0 w 1970"/>
                  <a:gd name="T109" fmla="*/ 1276 h 2129"/>
                  <a:gd name="T110" fmla="*/ 64 w 1970"/>
                  <a:gd name="T111" fmla="*/ 1149 h 2129"/>
                  <a:gd name="T112" fmla="*/ 262 w 1970"/>
                  <a:gd name="T113" fmla="*/ 1084 h 2129"/>
                  <a:gd name="T114" fmla="*/ 432 w 1970"/>
                  <a:gd name="T115" fmla="*/ 1055 h 2129"/>
                  <a:gd name="T116" fmla="*/ 150 w 1970"/>
                  <a:gd name="T117" fmla="*/ 152 h 2129"/>
                  <a:gd name="T118" fmla="*/ 250 w 1970"/>
                  <a:gd name="T119" fmla="*/ 27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0" h="2129">
                    <a:moveTo>
                      <a:pt x="850" y="1799"/>
                    </a:moveTo>
                    <a:lnTo>
                      <a:pt x="736" y="1841"/>
                    </a:lnTo>
                    <a:lnTo>
                      <a:pt x="778" y="1955"/>
                    </a:lnTo>
                    <a:lnTo>
                      <a:pt x="892" y="1913"/>
                    </a:lnTo>
                    <a:lnTo>
                      <a:pt x="850" y="1799"/>
                    </a:lnTo>
                    <a:close/>
                    <a:moveTo>
                      <a:pt x="347" y="128"/>
                    </a:moveTo>
                    <a:lnTo>
                      <a:pt x="325" y="133"/>
                    </a:lnTo>
                    <a:lnTo>
                      <a:pt x="304" y="142"/>
                    </a:lnTo>
                    <a:lnTo>
                      <a:pt x="288" y="158"/>
                    </a:lnTo>
                    <a:lnTo>
                      <a:pt x="277" y="177"/>
                    </a:lnTo>
                    <a:lnTo>
                      <a:pt x="270" y="196"/>
                    </a:lnTo>
                    <a:lnTo>
                      <a:pt x="268" y="218"/>
                    </a:lnTo>
                    <a:lnTo>
                      <a:pt x="273" y="241"/>
                    </a:lnTo>
                    <a:lnTo>
                      <a:pt x="552" y="1011"/>
                    </a:lnTo>
                    <a:lnTo>
                      <a:pt x="563" y="1047"/>
                    </a:lnTo>
                    <a:lnTo>
                      <a:pt x="571" y="1079"/>
                    </a:lnTo>
                    <a:lnTo>
                      <a:pt x="575" y="1106"/>
                    </a:lnTo>
                    <a:lnTo>
                      <a:pt x="577" y="1129"/>
                    </a:lnTo>
                    <a:lnTo>
                      <a:pt x="576" y="1149"/>
                    </a:lnTo>
                    <a:lnTo>
                      <a:pt x="575" y="1165"/>
                    </a:lnTo>
                    <a:lnTo>
                      <a:pt x="573" y="1176"/>
                    </a:lnTo>
                    <a:lnTo>
                      <a:pt x="572" y="1182"/>
                    </a:lnTo>
                    <a:lnTo>
                      <a:pt x="556" y="1237"/>
                    </a:lnTo>
                    <a:lnTo>
                      <a:pt x="500" y="1228"/>
                    </a:lnTo>
                    <a:lnTo>
                      <a:pt x="448" y="1220"/>
                    </a:lnTo>
                    <a:lnTo>
                      <a:pt x="402" y="1215"/>
                    </a:lnTo>
                    <a:lnTo>
                      <a:pt x="360" y="1211"/>
                    </a:lnTo>
                    <a:lnTo>
                      <a:pt x="322" y="1210"/>
                    </a:lnTo>
                    <a:lnTo>
                      <a:pt x="289" y="1210"/>
                    </a:lnTo>
                    <a:lnTo>
                      <a:pt x="261" y="1213"/>
                    </a:lnTo>
                    <a:lnTo>
                      <a:pt x="237" y="1215"/>
                    </a:lnTo>
                    <a:lnTo>
                      <a:pt x="215" y="1219"/>
                    </a:lnTo>
                    <a:lnTo>
                      <a:pt x="196" y="1222"/>
                    </a:lnTo>
                    <a:lnTo>
                      <a:pt x="181" y="1227"/>
                    </a:lnTo>
                    <a:lnTo>
                      <a:pt x="161" y="1237"/>
                    </a:lnTo>
                    <a:lnTo>
                      <a:pt x="147" y="1247"/>
                    </a:lnTo>
                    <a:lnTo>
                      <a:pt x="139" y="1254"/>
                    </a:lnTo>
                    <a:lnTo>
                      <a:pt x="130" y="1268"/>
                    </a:lnTo>
                    <a:lnTo>
                      <a:pt x="128" y="1281"/>
                    </a:lnTo>
                    <a:lnTo>
                      <a:pt x="126" y="1292"/>
                    </a:lnTo>
                    <a:lnTo>
                      <a:pt x="128" y="1301"/>
                    </a:lnTo>
                    <a:lnTo>
                      <a:pt x="129" y="1305"/>
                    </a:lnTo>
                    <a:lnTo>
                      <a:pt x="137" y="1321"/>
                    </a:lnTo>
                    <a:lnTo>
                      <a:pt x="150" y="1333"/>
                    </a:lnTo>
                    <a:lnTo>
                      <a:pt x="166" y="1344"/>
                    </a:lnTo>
                    <a:lnTo>
                      <a:pt x="183" y="1352"/>
                    </a:lnTo>
                    <a:lnTo>
                      <a:pt x="202" y="1359"/>
                    </a:lnTo>
                    <a:lnTo>
                      <a:pt x="221" y="1362"/>
                    </a:lnTo>
                    <a:lnTo>
                      <a:pt x="238" y="1366"/>
                    </a:lnTo>
                    <a:lnTo>
                      <a:pt x="252" y="1367"/>
                    </a:lnTo>
                    <a:lnTo>
                      <a:pt x="265" y="1368"/>
                    </a:lnTo>
                    <a:lnTo>
                      <a:pt x="273" y="1368"/>
                    </a:lnTo>
                    <a:lnTo>
                      <a:pt x="277" y="1368"/>
                    </a:lnTo>
                    <a:lnTo>
                      <a:pt x="282" y="1368"/>
                    </a:lnTo>
                    <a:lnTo>
                      <a:pt x="353" y="1377"/>
                    </a:lnTo>
                    <a:lnTo>
                      <a:pt x="418" y="1388"/>
                    </a:lnTo>
                    <a:lnTo>
                      <a:pt x="479" y="1403"/>
                    </a:lnTo>
                    <a:lnTo>
                      <a:pt x="535" y="1421"/>
                    </a:lnTo>
                    <a:lnTo>
                      <a:pt x="587" y="1443"/>
                    </a:lnTo>
                    <a:lnTo>
                      <a:pt x="635" y="1469"/>
                    </a:lnTo>
                    <a:lnTo>
                      <a:pt x="677" y="1497"/>
                    </a:lnTo>
                    <a:lnTo>
                      <a:pt x="715" y="1529"/>
                    </a:lnTo>
                    <a:lnTo>
                      <a:pt x="748" y="1565"/>
                    </a:lnTo>
                    <a:lnTo>
                      <a:pt x="773" y="1598"/>
                    </a:lnTo>
                    <a:lnTo>
                      <a:pt x="794" y="1633"/>
                    </a:lnTo>
                    <a:lnTo>
                      <a:pt x="810" y="1672"/>
                    </a:lnTo>
                    <a:lnTo>
                      <a:pt x="1620" y="1377"/>
                    </a:lnTo>
                    <a:lnTo>
                      <a:pt x="1614" y="1345"/>
                    </a:lnTo>
                    <a:lnTo>
                      <a:pt x="1609" y="1317"/>
                    </a:lnTo>
                    <a:lnTo>
                      <a:pt x="1608" y="1291"/>
                    </a:lnTo>
                    <a:lnTo>
                      <a:pt x="1608" y="1268"/>
                    </a:lnTo>
                    <a:lnTo>
                      <a:pt x="1609" y="1244"/>
                    </a:lnTo>
                    <a:lnTo>
                      <a:pt x="1612" y="1222"/>
                    </a:lnTo>
                    <a:lnTo>
                      <a:pt x="1617" y="1198"/>
                    </a:lnTo>
                    <a:lnTo>
                      <a:pt x="1619" y="1178"/>
                    </a:lnTo>
                    <a:lnTo>
                      <a:pt x="1623" y="1157"/>
                    </a:lnTo>
                    <a:lnTo>
                      <a:pt x="1625" y="1133"/>
                    </a:lnTo>
                    <a:lnTo>
                      <a:pt x="1628" y="1103"/>
                    </a:lnTo>
                    <a:lnTo>
                      <a:pt x="1629" y="1070"/>
                    </a:lnTo>
                    <a:lnTo>
                      <a:pt x="1628" y="1038"/>
                    </a:lnTo>
                    <a:lnTo>
                      <a:pt x="1624" y="1004"/>
                    </a:lnTo>
                    <a:lnTo>
                      <a:pt x="1618" y="968"/>
                    </a:lnTo>
                    <a:lnTo>
                      <a:pt x="1609" y="933"/>
                    </a:lnTo>
                    <a:lnTo>
                      <a:pt x="1599" y="896"/>
                    </a:lnTo>
                    <a:lnTo>
                      <a:pt x="1590" y="860"/>
                    </a:lnTo>
                    <a:lnTo>
                      <a:pt x="1579" y="825"/>
                    </a:lnTo>
                    <a:lnTo>
                      <a:pt x="1566" y="792"/>
                    </a:lnTo>
                    <a:lnTo>
                      <a:pt x="1555" y="760"/>
                    </a:lnTo>
                    <a:lnTo>
                      <a:pt x="1544" y="730"/>
                    </a:lnTo>
                    <a:lnTo>
                      <a:pt x="1533" y="704"/>
                    </a:lnTo>
                    <a:lnTo>
                      <a:pt x="1525" y="682"/>
                    </a:lnTo>
                    <a:lnTo>
                      <a:pt x="1516" y="665"/>
                    </a:lnTo>
                    <a:lnTo>
                      <a:pt x="1511" y="653"/>
                    </a:lnTo>
                    <a:lnTo>
                      <a:pt x="1508" y="646"/>
                    </a:lnTo>
                    <a:lnTo>
                      <a:pt x="1490" y="620"/>
                    </a:lnTo>
                    <a:lnTo>
                      <a:pt x="1473" y="603"/>
                    </a:lnTo>
                    <a:lnTo>
                      <a:pt x="1456" y="590"/>
                    </a:lnTo>
                    <a:lnTo>
                      <a:pt x="1438" y="583"/>
                    </a:lnTo>
                    <a:lnTo>
                      <a:pt x="1419" y="579"/>
                    </a:lnTo>
                    <a:lnTo>
                      <a:pt x="1399" y="579"/>
                    </a:lnTo>
                    <a:lnTo>
                      <a:pt x="1378" y="580"/>
                    </a:lnTo>
                    <a:lnTo>
                      <a:pt x="1353" y="584"/>
                    </a:lnTo>
                    <a:lnTo>
                      <a:pt x="1326" y="587"/>
                    </a:lnTo>
                    <a:lnTo>
                      <a:pt x="1298" y="589"/>
                    </a:lnTo>
                    <a:lnTo>
                      <a:pt x="1269" y="588"/>
                    </a:lnTo>
                    <a:lnTo>
                      <a:pt x="1239" y="580"/>
                    </a:lnTo>
                    <a:lnTo>
                      <a:pt x="1235" y="579"/>
                    </a:lnTo>
                    <a:lnTo>
                      <a:pt x="1192" y="563"/>
                    </a:lnTo>
                    <a:lnTo>
                      <a:pt x="1151" y="553"/>
                    </a:lnTo>
                    <a:lnTo>
                      <a:pt x="1113" y="550"/>
                    </a:lnTo>
                    <a:lnTo>
                      <a:pt x="1079" y="551"/>
                    </a:lnTo>
                    <a:lnTo>
                      <a:pt x="1047" y="556"/>
                    </a:lnTo>
                    <a:lnTo>
                      <a:pt x="1021" y="562"/>
                    </a:lnTo>
                    <a:lnTo>
                      <a:pt x="999" y="568"/>
                    </a:lnTo>
                    <a:lnTo>
                      <a:pt x="987" y="573"/>
                    </a:lnTo>
                    <a:lnTo>
                      <a:pt x="980" y="577"/>
                    </a:lnTo>
                    <a:lnTo>
                      <a:pt x="977" y="578"/>
                    </a:lnTo>
                    <a:lnTo>
                      <a:pt x="966" y="583"/>
                    </a:lnTo>
                    <a:lnTo>
                      <a:pt x="954" y="585"/>
                    </a:lnTo>
                    <a:lnTo>
                      <a:pt x="943" y="584"/>
                    </a:lnTo>
                    <a:lnTo>
                      <a:pt x="939" y="585"/>
                    </a:lnTo>
                    <a:lnTo>
                      <a:pt x="937" y="585"/>
                    </a:lnTo>
                    <a:lnTo>
                      <a:pt x="933" y="585"/>
                    </a:lnTo>
                    <a:lnTo>
                      <a:pt x="925" y="585"/>
                    </a:lnTo>
                    <a:lnTo>
                      <a:pt x="910" y="587"/>
                    </a:lnTo>
                    <a:lnTo>
                      <a:pt x="893" y="590"/>
                    </a:lnTo>
                    <a:lnTo>
                      <a:pt x="872" y="594"/>
                    </a:lnTo>
                    <a:lnTo>
                      <a:pt x="851" y="601"/>
                    </a:lnTo>
                    <a:lnTo>
                      <a:pt x="832" y="609"/>
                    </a:lnTo>
                    <a:lnTo>
                      <a:pt x="813" y="616"/>
                    </a:lnTo>
                    <a:lnTo>
                      <a:pt x="794" y="625"/>
                    </a:lnTo>
                    <a:lnTo>
                      <a:pt x="778" y="634"/>
                    </a:lnTo>
                    <a:lnTo>
                      <a:pt x="764" y="646"/>
                    </a:lnTo>
                    <a:lnTo>
                      <a:pt x="755" y="659"/>
                    </a:lnTo>
                    <a:lnTo>
                      <a:pt x="750" y="674"/>
                    </a:lnTo>
                    <a:lnTo>
                      <a:pt x="752" y="690"/>
                    </a:lnTo>
                    <a:lnTo>
                      <a:pt x="759" y="718"/>
                    </a:lnTo>
                    <a:lnTo>
                      <a:pt x="761" y="736"/>
                    </a:lnTo>
                    <a:lnTo>
                      <a:pt x="757" y="754"/>
                    </a:lnTo>
                    <a:lnTo>
                      <a:pt x="748" y="769"/>
                    </a:lnTo>
                    <a:lnTo>
                      <a:pt x="735" y="782"/>
                    </a:lnTo>
                    <a:lnTo>
                      <a:pt x="719" y="792"/>
                    </a:lnTo>
                    <a:lnTo>
                      <a:pt x="699" y="795"/>
                    </a:lnTo>
                    <a:lnTo>
                      <a:pt x="680" y="793"/>
                    </a:lnTo>
                    <a:lnTo>
                      <a:pt x="661" y="784"/>
                    </a:lnTo>
                    <a:lnTo>
                      <a:pt x="647" y="771"/>
                    </a:lnTo>
                    <a:lnTo>
                      <a:pt x="637" y="752"/>
                    </a:lnTo>
                    <a:lnTo>
                      <a:pt x="434" y="183"/>
                    </a:lnTo>
                    <a:lnTo>
                      <a:pt x="423" y="163"/>
                    </a:lnTo>
                    <a:lnTo>
                      <a:pt x="408" y="147"/>
                    </a:lnTo>
                    <a:lnTo>
                      <a:pt x="390" y="135"/>
                    </a:lnTo>
                    <a:lnTo>
                      <a:pt x="369" y="129"/>
                    </a:lnTo>
                    <a:lnTo>
                      <a:pt x="347" y="128"/>
                    </a:lnTo>
                    <a:close/>
                    <a:moveTo>
                      <a:pt x="347" y="0"/>
                    </a:moveTo>
                    <a:lnTo>
                      <a:pt x="380" y="1"/>
                    </a:lnTo>
                    <a:lnTo>
                      <a:pt x="413" y="9"/>
                    </a:lnTo>
                    <a:lnTo>
                      <a:pt x="420" y="11"/>
                    </a:lnTo>
                    <a:lnTo>
                      <a:pt x="431" y="15"/>
                    </a:lnTo>
                    <a:lnTo>
                      <a:pt x="446" y="22"/>
                    </a:lnTo>
                    <a:lnTo>
                      <a:pt x="463" y="31"/>
                    </a:lnTo>
                    <a:lnTo>
                      <a:pt x="481" y="42"/>
                    </a:lnTo>
                    <a:lnTo>
                      <a:pt x="500" y="55"/>
                    </a:lnTo>
                    <a:lnTo>
                      <a:pt x="517" y="72"/>
                    </a:lnTo>
                    <a:lnTo>
                      <a:pt x="532" y="91"/>
                    </a:lnTo>
                    <a:lnTo>
                      <a:pt x="541" y="113"/>
                    </a:lnTo>
                    <a:lnTo>
                      <a:pt x="545" y="123"/>
                    </a:lnTo>
                    <a:lnTo>
                      <a:pt x="551" y="139"/>
                    </a:lnTo>
                    <a:lnTo>
                      <a:pt x="559" y="160"/>
                    </a:lnTo>
                    <a:lnTo>
                      <a:pt x="568" y="184"/>
                    </a:lnTo>
                    <a:lnTo>
                      <a:pt x="578" y="214"/>
                    </a:lnTo>
                    <a:lnTo>
                      <a:pt x="590" y="245"/>
                    </a:lnTo>
                    <a:lnTo>
                      <a:pt x="603" y="281"/>
                    </a:lnTo>
                    <a:lnTo>
                      <a:pt x="616" y="318"/>
                    </a:lnTo>
                    <a:lnTo>
                      <a:pt x="631" y="356"/>
                    </a:lnTo>
                    <a:lnTo>
                      <a:pt x="644" y="395"/>
                    </a:lnTo>
                    <a:lnTo>
                      <a:pt x="659" y="434"/>
                    </a:lnTo>
                    <a:lnTo>
                      <a:pt x="672" y="472"/>
                    </a:lnTo>
                    <a:lnTo>
                      <a:pt x="686" y="511"/>
                    </a:lnTo>
                    <a:lnTo>
                      <a:pt x="699" y="546"/>
                    </a:lnTo>
                    <a:lnTo>
                      <a:pt x="731" y="520"/>
                    </a:lnTo>
                    <a:lnTo>
                      <a:pt x="767" y="498"/>
                    </a:lnTo>
                    <a:lnTo>
                      <a:pt x="807" y="481"/>
                    </a:lnTo>
                    <a:lnTo>
                      <a:pt x="843" y="470"/>
                    </a:lnTo>
                    <a:lnTo>
                      <a:pt x="875" y="464"/>
                    </a:lnTo>
                    <a:lnTo>
                      <a:pt x="901" y="459"/>
                    </a:lnTo>
                    <a:lnTo>
                      <a:pt x="922" y="458"/>
                    </a:lnTo>
                    <a:lnTo>
                      <a:pt x="972" y="439"/>
                    </a:lnTo>
                    <a:lnTo>
                      <a:pt x="1021" y="427"/>
                    </a:lnTo>
                    <a:lnTo>
                      <a:pt x="1072" y="421"/>
                    </a:lnTo>
                    <a:lnTo>
                      <a:pt x="1119" y="420"/>
                    </a:lnTo>
                    <a:lnTo>
                      <a:pt x="1165" y="423"/>
                    </a:lnTo>
                    <a:lnTo>
                      <a:pt x="1209" y="432"/>
                    </a:lnTo>
                    <a:lnTo>
                      <a:pt x="1247" y="444"/>
                    </a:lnTo>
                    <a:lnTo>
                      <a:pt x="1281" y="460"/>
                    </a:lnTo>
                    <a:lnTo>
                      <a:pt x="1292" y="461"/>
                    </a:lnTo>
                    <a:lnTo>
                      <a:pt x="1306" y="460"/>
                    </a:lnTo>
                    <a:lnTo>
                      <a:pt x="1321" y="459"/>
                    </a:lnTo>
                    <a:lnTo>
                      <a:pt x="1337" y="457"/>
                    </a:lnTo>
                    <a:lnTo>
                      <a:pt x="1356" y="454"/>
                    </a:lnTo>
                    <a:lnTo>
                      <a:pt x="1377" y="453"/>
                    </a:lnTo>
                    <a:lnTo>
                      <a:pt x="1399" y="452"/>
                    </a:lnTo>
                    <a:lnTo>
                      <a:pt x="1422" y="452"/>
                    </a:lnTo>
                    <a:lnTo>
                      <a:pt x="1446" y="454"/>
                    </a:lnTo>
                    <a:lnTo>
                      <a:pt x="1472" y="459"/>
                    </a:lnTo>
                    <a:lnTo>
                      <a:pt x="1497" y="468"/>
                    </a:lnTo>
                    <a:lnTo>
                      <a:pt x="1522" y="481"/>
                    </a:lnTo>
                    <a:lnTo>
                      <a:pt x="1548" y="498"/>
                    </a:lnTo>
                    <a:lnTo>
                      <a:pt x="1572" y="520"/>
                    </a:lnTo>
                    <a:lnTo>
                      <a:pt x="1596" y="549"/>
                    </a:lnTo>
                    <a:lnTo>
                      <a:pt x="1619" y="583"/>
                    </a:lnTo>
                    <a:lnTo>
                      <a:pt x="1621" y="587"/>
                    </a:lnTo>
                    <a:lnTo>
                      <a:pt x="1624" y="593"/>
                    </a:lnTo>
                    <a:lnTo>
                      <a:pt x="1629" y="604"/>
                    </a:lnTo>
                    <a:lnTo>
                      <a:pt x="1636" y="620"/>
                    </a:lnTo>
                    <a:lnTo>
                      <a:pt x="1645" y="641"/>
                    </a:lnTo>
                    <a:lnTo>
                      <a:pt x="1656" y="666"/>
                    </a:lnTo>
                    <a:lnTo>
                      <a:pt x="1667" y="696"/>
                    </a:lnTo>
                    <a:lnTo>
                      <a:pt x="1679" y="728"/>
                    </a:lnTo>
                    <a:lnTo>
                      <a:pt x="1691" y="762"/>
                    </a:lnTo>
                    <a:lnTo>
                      <a:pt x="1703" y="799"/>
                    </a:lnTo>
                    <a:lnTo>
                      <a:pt x="1716" y="837"/>
                    </a:lnTo>
                    <a:lnTo>
                      <a:pt x="1727" y="876"/>
                    </a:lnTo>
                    <a:lnTo>
                      <a:pt x="1737" y="917"/>
                    </a:lnTo>
                    <a:lnTo>
                      <a:pt x="1744" y="956"/>
                    </a:lnTo>
                    <a:lnTo>
                      <a:pt x="1751" y="995"/>
                    </a:lnTo>
                    <a:lnTo>
                      <a:pt x="1755" y="1035"/>
                    </a:lnTo>
                    <a:lnTo>
                      <a:pt x="1756" y="1071"/>
                    </a:lnTo>
                    <a:lnTo>
                      <a:pt x="1755" y="1111"/>
                    </a:lnTo>
                    <a:lnTo>
                      <a:pt x="1752" y="1144"/>
                    </a:lnTo>
                    <a:lnTo>
                      <a:pt x="1750" y="1173"/>
                    </a:lnTo>
                    <a:lnTo>
                      <a:pt x="1745" y="1199"/>
                    </a:lnTo>
                    <a:lnTo>
                      <a:pt x="1741" y="1221"/>
                    </a:lnTo>
                    <a:lnTo>
                      <a:pt x="1738" y="1242"/>
                    </a:lnTo>
                    <a:lnTo>
                      <a:pt x="1735" y="1262"/>
                    </a:lnTo>
                    <a:lnTo>
                      <a:pt x="1735" y="1282"/>
                    </a:lnTo>
                    <a:lnTo>
                      <a:pt x="1737" y="1306"/>
                    </a:lnTo>
                    <a:lnTo>
                      <a:pt x="1741" y="1334"/>
                    </a:lnTo>
                    <a:lnTo>
                      <a:pt x="1833" y="1300"/>
                    </a:lnTo>
                    <a:lnTo>
                      <a:pt x="1970" y="1679"/>
                    </a:lnTo>
                    <a:lnTo>
                      <a:pt x="726" y="2129"/>
                    </a:lnTo>
                    <a:lnTo>
                      <a:pt x="590" y="1751"/>
                    </a:lnTo>
                    <a:lnTo>
                      <a:pt x="691" y="1714"/>
                    </a:lnTo>
                    <a:lnTo>
                      <a:pt x="683" y="1697"/>
                    </a:lnTo>
                    <a:lnTo>
                      <a:pt x="674" y="1679"/>
                    </a:lnTo>
                    <a:lnTo>
                      <a:pt x="661" y="1660"/>
                    </a:lnTo>
                    <a:lnTo>
                      <a:pt x="646" y="1641"/>
                    </a:lnTo>
                    <a:lnTo>
                      <a:pt x="627" y="1622"/>
                    </a:lnTo>
                    <a:lnTo>
                      <a:pt x="606" y="1604"/>
                    </a:lnTo>
                    <a:lnTo>
                      <a:pt x="581" y="1586"/>
                    </a:lnTo>
                    <a:lnTo>
                      <a:pt x="551" y="1568"/>
                    </a:lnTo>
                    <a:lnTo>
                      <a:pt x="517" y="1551"/>
                    </a:lnTo>
                    <a:lnTo>
                      <a:pt x="479" y="1537"/>
                    </a:lnTo>
                    <a:lnTo>
                      <a:pt x="436" y="1523"/>
                    </a:lnTo>
                    <a:lnTo>
                      <a:pt x="387" y="1512"/>
                    </a:lnTo>
                    <a:lnTo>
                      <a:pt x="335" y="1503"/>
                    </a:lnTo>
                    <a:lnTo>
                      <a:pt x="275" y="1496"/>
                    </a:lnTo>
                    <a:lnTo>
                      <a:pt x="267" y="1496"/>
                    </a:lnTo>
                    <a:lnTo>
                      <a:pt x="256" y="1496"/>
                    </a:lnTo>
                    <a:lnTo>
                      <a:pt x="241" y="1495"/>
                    </a:lnTo>
                    <a:lnTo>
                      <a:pt x="223" y="1492"/>
                    </a:lnTo>
                    <a:lnTo>
                      <a:pt x="201" y="1489"/>
                    </a:lnTo>
                    <a:lnTo>
                      <a:pt x="178" y="1484"/>
                    </a:lnTo>
                    <a:lnTo>
                      <a:pt x="155" y="1476"/>
                    </a:lnTo>
                    <a:lnTo>
                      <a:pt x="130" y="1468"/>
                    </a:lnTo>
                    <a:lnTo>
                      <a:pt x="106" y="1456"/>
                    </a:lnTo>
                    <a:lnTo>
                      <a:pt x="81" y="1441"/>
                    </a:lnTo>
                    <a:lnTo>
                      <a:pt x="59" y="1424"/>
                    </a:lnTo>
                    <a:lnTo>
                      <a:pt x="39" y="1402"/>
                    </a:lnTo>
                    <a:lnTo>
                      <a:pt x="22" y="1377"/>
                    </a:lnTo>
                    <a:lnTo>
                      <a:pt x="9" y="1348"/>
                    </a:lnTo>
                    <a:lnTo>
                      <a:pt x="8" y="1343"/>
                    </a:lnTo>
                    <a:lnTo>
                      <a:pt x="5" y="1333"/>
                    </a:lnTo>
                    <a:lnTo>
                      <a:pt x="1" y="1318"/>
                    </a:lnTo>
                    <a:lnTo>
                      <a:pt x="0" y="1298"/>
                    </a:lnTo>
                    <a:lnTo>
                      <a:pt x="0" y="1276"/>
                    </a:lnTo>
                    <a:lnTo>
                      <a:pt x="3" y="1252"/>
                    </a:lnTo>
                    <a:lnTo>
                      <a:pt x="10" y="1226"/>
                    </a:lnTo>
                    <a:lnTo>
                      <a:pt x="22" y="1199"/>
                    </a:lnTo>
                    <a:lnTo>
                      <a:pt x="41" y="1173"/>
                    </a:lnTo>
                    <a:lnTo>
                      <a:pt x="64" y="1149"/>
                    </a:lnTo>
                    <a:lnTo>
                      <a:pt x="93" y="1128"/>
                    </a:lnTo>
                    <a:lnTo>
                      <a:pt x="128" y="1112"/>
                    </a:lnTo>
                    <a:lnTo>
                      <a:pt x="168" y="1098"/>
                    </a:lnTo>
                    <a:lnTo>
                      <a:pt x="212" y="1090"/>
                    </a:lnTo>
                    <a:lnTo>
                      <a:pt x="262" y="1084"/>
                    </a:lnTo>
                    <a:lnTo>
                      <a:pt x="317" y="1082"/>
                    </a:lnTo>
                    <a:lnTo>
                      <a:pt x="377" y="1085"/>
                    </a:lnTo>
                    <a:lnTo>
                      <a:pt x="443" y="1091"/>
                    </a:lnTo>
                    <a:lnTo>
                      <a:pt x="439" y="1074"/>
                    </a:lnTo>
                    <a:lnTo>
                      <a:pt x="432" y="1055"/>
                    </a:lnTo>
                    <a:lnTo>
                      <a:pt x="153" y="285"/>
                    </a:lnTo>
                    <a:lnTo>
                      <a:pt x="145" y="252"/>
                    </a:lnTo>
                    <a:lnTo>
                      <a:pt x="141" y="218"/>
                    </a:lnTo>
                    <a:lnTo>
                      <a:pt x="143" y="185"/>
                    </a:lnTo>
                    <a:lnTo>
                      <a:pt x="150" y="152"/>
                    </a:lnTo>
                    <a:lnTo>
                      <a:pt x="162" y="121"/>
                    </a:lnTo>
                    <a:lnTo>
                      <a:pt x="178" y="93"/>
                    </a:lnTo>
                    <a:lnTo>
                      <a:pt x="197" y="67"/>
                    </a:lnTo>
                    <a:lnTo>
                      <a:pt x="222" y="45"/>
                    </a:lnTo>
                    <a:lnTo>
                      <a:pt x="250" y="27"/>
                    </a:lnTo>
                    <a:lnTo>
                      <a:pt x="281" y="12"/>
                    </a:lnTo>
                    <a:lnTo>
                      <a:pt x="314" y="4"/>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17">
                <a:extLst>
                  <a:ext uri="{FF2B5EF4-FFF2-40B4-BE49-F238E27FC236}">
                    <a16:creationId xmlns:a16="http://schemas.microsoft.com/office/drawing/2014/main" id="{B71DD68C-7442-4608-A119-03A387064161}"/>
                  </a:ext>
                </a:extLst>
              </p:cNvPr>
              <p:cNvSpPr>
                <a:spLocks noEditPoints="1"/>
              </p:cNvSpPr>
              <p:nvPr/>
            </p:nvSpPr>
            <p:spPr bwMode="auto">
              <a:xfrm>
                <a:off x="2592" y="141"/>
                <a:ext cx="533" cy="749"/>
              </a:xfrm>
              <a:custGeom>
                <a:avLst/>
                <a:gdLst>
                  <a:gd name="T0" fmla="*/ 1211 w 2666"/>
                  <a:gd name="T1" fmla="*/ 3390 h 3745"/>
                  <a:gd name="T2" fmla="*/ 1455 w 2666"/>
                  <a:gd name="T3" fmla="*/ 3592 h 3745"/>
                  <a:gd name="T4" fmla="*/ 1335 w 2666"/>
                  <a:gd name="T5" fmla="*/ 3298 h 3745"/>
                  <a:gd name="T6" fmla="*/ 2391 w 2666"/>
                  <a:gd name="T7" fmla="*/ 0 h 3745"/>
                  <a:gd name="T8" fmla="*/ 2478 w 2666"/>
                  <a:gd name="T9" fmla="*/ 14 h 3745"/>
                  <a:gd name="T10" fmla="*/ 2554 w 2666"/>
                  <a:gd name="T11" fmla="*/ 53 h 3745"/>
                  <a:gd name="T12" fmla="*/ 2613 w 2666"/>
                  <a:gd name="T13" fmla="*/ 113 h 3745"/>
                  <a:gd name="T14" fmla="*/ 2652 w 2666"/>
                  <a:gd name="T15" fmla="*/ 188 h 3745"/>
                  <a:gd name="T16" fmla="*/ 2666 w 2666"/>
                  <a:gd name="T17" fmla="*/ 275 h 3745"/>
                  <a:gd name="T18" fmla="*/ 2460 w 2666"/>
                  <a:gd name="T19" fmla="*/ 2166 h 3745"/>
                  <a:gd name="T20" fmla="*/ 2458 w 2666"/>
                  <a:gd name="T21" fmla="*/ 253 h 3745"/>
                  <a:gd name="T22" fmla="*/ 2432 w 2666"/>
                  <a:gd name="T23" fmla="*/ 220 h 3745"/>
                  <a:gd name="T24" fmla="*/ 2391 w 2666"/>
                  <a:gd name="T25" fmla="*/ 206 h 3745"/>
                  <a:gd name="T26" fmla="*/ 252 w 2666"/>
                  <a:gd name="T27" fmla="*/ 210 h 3745"/>
                  <a:gd name="T28" fmla="*/ 218 w 2666"/>
                  <a:gd name="T29" fmla="*/ 235 h 3745"/>
                  <a:gd name="T30" fmla="*/ 206 w 2666"/>
                  <a:gd name="T31" fmla="*/ 275 h 3745"/>
                  <a:gd name="T32" fmla="*/ 1442 w 2666"/>
                  <a:gd name="T33" fmla="*/ 3213 h 3745"/>
                  <a:gd name="T34" fmla="*/ 1458 w 2666"/>
                  <a:gd name="T35" fmla="*/ 3278 h 3745"/>
                  <a:gd name="T36" fmla="*/ 1499 w 2666"/>
                  <a:gd name="T37" fmla="*/ 3358 h 3745"/>
                  <a:gd name="T38" fmla="*/ 1554 w 2666"/>
                  <a:gd name="T39" fmla="*/ 3422 h 3745"/>
                  <a:gd name="T40" fmla="*/ 1620 w 2666"/>
                  <a:gd name="T41" fmla="*/ 3471 h 3745"/>
                  <a:gd name="T42" fmla="*/ 1692 w 2666"/>
                  <a:gd name="T43" fmla="*/ 3506 h 3745"/>
                  <a:gd name="T44" fmla="*/ 1767 w 2666"/>
                  <a:gd name="T45" fmla="*/ 3529 h 3745"/>
                  <a:gd name="T46" fmla="*/ 1842 w 2666"/>
                  <a:gd name="T47" fmla="*/ 3540 h 3745"/>
                  <a:gd name="T48" fmla="*/ 1921 w 2666"/>
                  <a:gd name="T49" fmla="*/ 3546 h 3745"/>
                  <a:gd name="T50" fmla="*/ 1996 w 2666"/>
                  <a:gd name="T51" fmla="*/ 3560 h 3745"/>
                  <a:gd name="T52" fmla="*/ 274 w 2666"/>
                  <a:gd name="T53" fmla="*/ 3745 h 3745"/>
                  <a:gd name="T54" fmla="*/ 187 w 2666"/>
                  <a:gd name="T55" fmla="*/ 3731 h 3745"/>
                  <a:gd name="T56" fmla="*/ 113 w 2666"/>
                  <a:gd name="T57" fmla="*/ 3692 h 3745"/>
                  <a:gd name="T58" fmla="*/ 53 w 2666"/>
                  <a:gd name="T59" fmla="*/ 3633 h 3745"/>
                  <a:gd name="T60" fmla="*/ 13 w 2666"/>
                  <a:gd name="T61" fmla="*/ 3557 h 3745"/>
                  <a:gd name="T62" fmla="*/ 0 w 2666"/>
                  <a:gd name="T63" fmla="*/ 3470 h 3745"/>
                  <a:gd name="T64" fmla="*/ 4 w 2666"/>
                  <a:gd name="T65" fmla="*/ 231 h 3745"/>
                  <a:gd name="T66" fmla="*/ 31 w 2666"/>
                  <a:gd name="T67" fmla="*/ 149 h 3745"/>
                  <a:gd name="T68" fmla="*/ 80 w 2666"/>
                  <a:gd name="T69" fmla="*/ 81 h 3745"/>
                  <a:gd name="T70" fmla="*/ 148 w 2666"/>
                  <a:gd name="T71" fmla="*/ 31 h 3745"/>
                  <a:gd name="T72" fmla="*/ 229 w 2666"/>
                  <a:gd name="T73" fmla="*/ 4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66" h="3745">
                    <a:moveTo>
                      <a:pt x="1335" y="3298"/>
                    </a:moveTo>
                    <a:lnTo>
                      <a:pt x="1211" y="3390"/>
                    </a:lnTo>
                    <a:lnTo>
                      <a:pt x="1211" y="3592"/>
                    </a:lnTo>
                    <a:lnTo>
                      <a:pt x="1455" y="3592"/>
                    </a:lnTo>
                    <a:lnTo>
                      <a:pt x="1455" y="3390"/>
                    </a:lnTo>
                    <a:lnTo>
                      <a:pt x="1335" y="3298"/>
                    </a:lnTo>
                    <a:close/>
                    <a:moveTo>
                      <a:pt x="274" y="0"/>
                    </a:moveTo>
                    <a:lnTo>
                      <a:pt x="2391" y="0"/>
                    </a:lnTo>
                    <a:lnTo>
                      <a:pt x="2437" y="4"/>
                    </a:lnTo>
                    <a:lnTo>
                      <a:pt x="2478" y="14"/>
                    </a:lnTo>
                    <a:lnTo>
                      <a:pt x="2518" y="31"/>
                    </a:lnTo>
                    <a:lnTo>
                      <a:pt x="2554" y="53"/>
                    </a:lnTo>
                    <a:lnTo>
                      <a:pt x="2586" y="81"/>
                    </a:lnTo>
                    <a:lnTo>
                      <a:pt x="2613" y="113"/>
                    </a:lnTo>
                    <a:lnTo>
                      <a:pt x="2635" y="149"/>
                    </a:lnTo>
                    <a:lnTo>
                      <a:pt x="2652" y="188"/>
                    </a:lnTo>
                    <a:lnTo>
                      <a:pt x="2663" y="231"/>
                    </a:lnTo>
                    <a:lnTo>
                      <a:pt x="2666" y="275"/>
                    </a:lnTo>
                    <a:lnTo>
                      <a:pt x="2666" y="2126"/>
                    </a:lnTo>
                    <a:lnTo>
                      <a:pt x="2460" y="2166"/>
                    </a:lnTo>
                    <a:lnTo>
                      <a:pt x="2460" y="275"/>
                    </a:lnTo>
                    <a:lnTo>
                      <a:pt x="2458" y="253"/>
                    </a:lnTo>
                    <a:lnTo>
                      <a:pt x="2448" y="235"/>
                    </a:lnTo>
                    <a:lnTo>
                      <a:pt x="2432" y="220"/>
                    </a:lnTo>
                    <a:lnTo>
                      <a:pt x="2413" y="210"/>
                    </a:lnTo>
                    <a:lnTo>
                      <a:pt x="2391" y="206"/>
                    </a:lnTo>
                    <a:lnTo>
                      <a:pt x="274" y="206"/>
                    </a:lnTo>
                    <a:lnTo>
                      <a:pt x="252" y="210"/>
                    </a:lnTo>
                    <a:lnTo>
                      <a:pt x="234" y="220"/>
                    </a:lnTo>
                    <a:lnTo>
                      <a:pt x="218" y="235"/>
                    </a:lnTo>
                    <a:lnTo>
                      <a:pt x="209" y="253"/>
                    </a:lnTo>
                    <a:lnTo>
                      <a:pt x="206" y="275"/>
                    </a:lnTo>
                    <a:lnTo>
                      <a:pt x="206" y="3213"/>
                    </a:lnTo>
                    <a:lnTo>
                      <a:pt x="1442" y="3213"/>
                    </a:lnTo>
                    <a:lnTo>
                      <a:pt x="1450" y="3248"/>
                    </a:lnTo>
                    <a:lnTo>
                      <a:pt x="1458" y="3278"/>
                    </a:lnTo>
                    <a:lnTo>
                      <a:pt x="1477" y="3321"/>
                    </a:lnTo>
                    <a:lnTo>
                      <a:pt x="1499" y="3358"/>
                    </a:lnTo>
                    <a:lnTo>
                      <a:pt x="1524" y="3392"/>
                    </a:lnTo>
                    <a:lnTo>
                      <a:pt x="1554" y="3422"/>
                    </a:lnTo>
                    <a:lnTo>
                      <a:pt x="1586" y="3449"/>
                    </a:lnTo>
                    <a:lnTo>
                      <a:pt x="1620" y="3471"/>
                    </a:lnTo>
                    <a:lnTo>
                      <a:pt x="1656" y="3491"/>
                    </a:lnTo>
                    <a:lnTo>
                      <a:pt x="1692" y="3506"/>
                    </a:lnTo>
                    <a:lnTo>
                      <a:pt x="1729" y="3519"/>
                    </a:lnTo>
                    <a:lnTo>
                      <a:pt x="1767" y="3529"/>
                    </a:lnTo>
                    <a:lnTo>
                      <a:pt x="1805" y="3535"/>
                    </a:lnTo>
                    <a:lnTo>
                      <a:pt x="1842" y="3540"/>
                    </a:lnTo>
                    <a:lnTo>
                      <a:pt x="1877" y="3541"/>
                    </a:lnTo>
                    <a:lnTo>
                      <a:pt x="1921" y="3546"/>
                    </a:lnTo>
                    <a:lnTo>
                      <a:pt x="1960" y="3553"/>
                    </a:lnTo>
                    <a:lnTo>
                      <a:pt x="1996" y="3560"/>
                    </a:lnTo>
                    <a:lnTo>
                      <a:pt x="2062" y="3745"/>
                    </a:lnTo>
                    <a:lnTo>
                      <a:pt x="274" y="3745"/>
                    </a:lnTo>
                    <a:lnTo>
                      <a:pt x="230" y="3741"/>
                    </a:lnTo>
                    <a:lnTo>
                      <a:pt x="187" y="3731"/>
                    </a:lnTo>
                    <a:lnTo>
                      <a:pt x="148" y="3714"/>
                    </a:lnTo>
                    <a:lnTo>
                      <a:pt x="113" y="3692"/>
                    </a:lnTo>
                    <a:lnTo>
                      <a:pt x="80" y="3665"/>
                    </a:lnTo>
                    <a:lnTo>
                      <a:pt x="53" y="3633"/>
                    </a:lnTo>
                    <a:lnTo>
                      <a:pt x="31" y="3596"/>
                    </a:lnTo>
                    <a:lnTo>
                      <a:pt x="13" y="3557"/>
                    </a:lnTo>
                    <a:lnTo>
                      <a:pt x="4" y="3515"/>
                    </a:lnTo>
                    <a:lnTo>
                      <a:pt x="0" y="3470"/>
                    </a:lnTo>
                    <a:lnTo>
                      <a:pt x="0" y="275"/>
                    </a:lnTo>
                    <a:lnTo>
                      <a:pt x="4" y="231"/>
                    </a:lnTo>
                    <a:lnTo>
                      <a:pt x="13" y="188"/>
                    </a:lnTo>
                    <a:lnTo>
                      <a:pt x="31" y="149"/>
                    </a:lnTo>
                    <a:lnTo>
                      <a:pt x="53" y="113"/>
                    </a:lnTo>
                    <a:lnTo>
                      <a:pt x="80" y="81"/>
                    </a:lnTo>
                    <a:lnTo>
                      <a:pt x="111" y="53"/>
                    </a:lnTo>
                    <a:lnTo>
                      <a:pt x="148" y="31"/>
                    </a:lnTo>
                    <a:lnTo>
                      <a:pt x="187" y="14"/>
                    </a:lnTo>
                    <a:lnTo>
                      <a:pt x="229" y="4"/>
                    </a:lnTo>
                    <a:lnTo>
                      <a:pt x="2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18">
                <a:extLst>
                  <a:ext uri="{FF2B5EF4-FFF2-40B4-BE49-F238E27FC236}">
                    <a16:creationId xmlns:a16="http://schemas.microsoft.com/office/drawing/2014/main" id="{27E847CB-A783-477C-B930-B1D1E3C67F96}"/>
                  </a:ext>
                </a:extLst>
              </p:cNvPr>
              <p:cNvSpPr>
                <a:spLocks/>
              </p:cNvSpPr>
              <p:nvPr/>
            </p:nvSpPr>
            <p:spPr bwMode="auto">
              <a:xfrm>
                <a:off x="2666" y="370"/>
                <a:ext cx="393" cy="263"/>
              </a:xfrm>
              <a:custGeom>
                <a:avLst/>
                <a:gdLst>
                  <a:gd name="T0" fmla="*/ 1911 w 1967"/>
                  <a:gd name="T1" fmla="*/ 0 h 1311"/>
                  <a:gd name="T2" fmla="*/ 1967 w 1967"/>
                  <a:gd name="T3" fmla="*/ 146 h 1311"/>
                  <a:gd name="T4" fmla="*/ 1215 w 1967"/>
                  <a:gd name="T5" fmla="*/ 439 h 1311"/>
                  <a:gd name="T6" fmla="*/ 745 w 1967"/>
                  <a:gd name="T7" fmla="*/ 1031 h 1311"/>
                  <a:gd name="T8" fmla="*/ 530 w 1967"/>
                  <a:gd name="T9" fmla="*/ 770 h 1311"/>
                  <a:gd name="T10" fmla="*/ 364 w 1967"/>
                  <a:gd name="T11" fmla="*/ 1311 h 1311"/>
                  <a:gd name="T12" fmla="*/ 0 w 1967"/>
                  <a:gd name="T13" fmla="*/ 1161 h 1311"/>
                  <a:gd name="T14" fmla="*/ 60 w 1967"/>
                  <a:gd name="T15" fmla="*/ 1017 h 1311"/>
                  <a:gd name="T16" fmla="*/ 265 w 1967"/>
                  <a:gd name="T17" fmla="*/ 1101 h 1311"/>
                  <a:gd name="T18" fmla="*/ 465 w 1967"/>
                  <a:gd name="T19" fmla="*/ 446 h 1311"/>
                  <a:gd name="T20" fmla="*/ 743 w 1967"/>
                  <a:gd name="T21" fmla="*/ 782 h 1311"/>
                  <a:gd name="T22" fmla="*/ 1120 w 1967"/>
                  <a:gd name="T23" fmla="*/ 308 h 1311"/>
                  <a:gd name="T24" fmla="*/ 1911 w 1967"/>
                  <a:gd name="T25" fmla="*/ 0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7" h="1311">
                    <a:moveTo>
                      <a:pt x="1911" y="0"/>
                    </a:moveTo>
                    <a:lnTo>
                      <a:pt x="1967" y="146"/>
                    </a:lnTo>
                    <a:lnTo>
                      <a:pt x="1215" y="439"/>
                    </a:lnTo>
                    <a:lnTo>
                      <a:pt x="745" y="1031"/>
                    </a:lnTo>
                    <a:lnTo>
                      <a:pt x="530" y="770"/>
                    </a:lnTo>
                    <a:lnTo>
                      <a:pt x="364" y="1311"/>
                    </a:lnTo>
                    <a:lnTo>
                      <a:pt x="0" y="1161"/>
                    </a:lnTo>
                    <a:lnTo>
                      <a:pt x="60" y="1017"/>
                    </a:lnTo>
                    <a:lnTo>
                      <a:pt x="265" y="1101"/>
                    </a:lnTo>
                    <a:lnTo>
                      <a:pt x="465" y="446"/>
                    </a:lnTo>
                    <a:lnTo>
                      <a:pt x="743" y="782"/>
                    </a:lnTo>
                    <a:lnTo>
                      <a:pt x="1120" y="308"/>
                    </a:lnTo>
                    <a:lnTo>
                      <a:pt x="19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9">
                <a:extLst>
                  <a:ext uri="{FF2B5EF4-FFF2-40B4-BE49-F238E27FC236}">
                    <a16:creationId xmlns:a16="http://schemas.microsoft.com/office/drawing/2014/main" id="{6252D023-0F82-45F6-BAB9-E8AA9F88868F}"/>
                  </a:ext>
                </a:extLst>
              </p:cNvPr>
              <p:cNvSpPr>
                <a:spLocks noEditPoints="1"/>
              </p:cNvSpPr>
              <p:nvPr/>
            </p:nvSpPr>
            <p:spPr bwMode="auto">
              <a:xfrm>
                <a:off x="2770" y="253"/>
                <a:ext cx="159" cy="159"/>
              </a:xfrm>
              <a:custGeom>
                <a:avLst/>
                <a:gdLst>
                  <a:gd name="T0" fmla="*/ 325 w 796"/>
                  <a:gd name="T1" fmla="*/ 152 h 796"/>
                  <a:gd name="T2" fmla="*/ 250 w 796"/>
                  <a:gd name="T3" fmla="*/ 205 h 796"/>
                  <a:gd name="T4" fmla="*/ 223 w 796"/>
                  <a:gd name="T5" fmla="*/ 288 h 796"/>
                  <a:gd name="T6" fmla="*/ 245 w 796"/>
                  <a:gd name="T7" fmla="*/ 362 h 796"/>
                  <a:gd name="T8" fmla="*/ 309 w 796"/>
                  <a:gd name="T9" fmla="*/ 413 h 796"/>
                  <a:gd name="T10" fmla="*/ 398 w 796"/>
                  <a:gd name="T11" fmla="*/ 451 h 796"/>
                  <a:gd name="T12" fmla="*/ 452 w 796"/>
                  <a:gd name="T13" fmla="*/ 492 h 796"/>
                  <a:gd name="T14" fmla="*/ 458 w 796"/>
                  <a:gd name="T15" fmla="*/ 544 h 796"/>
                  <a:gd name="T16" fmla="*/ 419 w 796"/>
                  <a:gd name="T17" fmla="*/ 585 h 796"/>
                  <a:gd name="T18" fmla="*/ 334 w 796"/>
                  <a:gd name="T19" fmla="*/ 590 h 796"/>
                  <a:gd name="T20" fmla="*/ 239 w 796"/>
                  <a:gd name="T21" fmla="*/ 556 h 796"/>
                  <a:gd name="T22" fmla="*/ 263 w 796"/>
                  <a:gd name="T23" fmla="*/ 656 h 796"/>
                  <a:gd name="T24" fmla="*/ 354 w 796"/>
                  <a:gd name="T25" fmla="*/ 672 h 796"/>
                  <a:gd name="T26" fmla="*/ 424 w 796"/>
                  <a:gd name="T27" fmla="*/ 667 h 796"/>
                  <a:gd name="T28" fmla="*/ 510 w 796"/>
                  <a:gd name="T29" fmla="*/ 632 h 796"/>
                  <a:gd name="T30" fmla="*/ 557 w 796"/>
                  <a:gd name="T31" fmla="*/ 568 h 796"/>
                  <a:gd name="T32" fmla="*/ 565 w 796"/>
                  <a:gd name="T33" fmla="*/ 486 h 796"/>
                  <a:gd name="T34" fmla="*/ 523 w 796"/>
                  <a:gd name="T35" fmla="*/ 412 h 796"/>
                  <a:gd name="T36" fmla="*/ 430 w 796"/>
                  <a:gd name="T37" fmla="*/ 359 h 796"/>
                  <a:gd name="T38" fmla="*/ 352 w 796"/>
                  <a:gd name="T39" fmla="*/ 320 h 796"/>
                  <a:gd name="T40" fmla="*/ 327 w 796"/>
                  <a:gd name="T41" fmla="*/ 276 h 796"/>
                  <a:gd name="T42" fmla="*/ 339 w 796"/>
                  <a:gd name="T43" fmla="*/ 240 h 796"/>
                  <a:gd name="T44" fmla="*/ 385 w 796"/>
                  <a:gd name="T45" fmla="*/ 218 h 796"/>
                  <a:gd name="T46" fmla="*/ 467 w 796"/>
                  <a:gd name="T47" fmla="*/ 224 h 796"/>
                  <a:gd name="T48" fmla="*/ 523 w 796"/>
                  <a:gd name="T49" fmla="*/ 245 h 796"/>
                  <a:gd name="T50" fmla="*/ 508 w 796"/>
                  <a:gd name="T51" fmla="*/ 152 h 796"/>
                  <a:gd name="T52" fmla="*/ 429 w 796"/>
                  <a:gd name="T53" fmla="*/ 139 h 796"/>
                  <a:gd name="T54" fmla="*/ 398 w 796"/>
                  <a:gd name="T55" fmla="*/ 0 h 796"/>
                  <a:gd name="T56" fmla="*/ 554 w 796"/>
                  <a:gd name="T57" fmla="*/ 30 h 796"/>
                  <a:gd name="T58" fmla="*/ 680 w 796"/>
                  <a:gd name="T59" fmla="*/ 116 h 796"/>
                  <a:gd name="T60" fmla="*/ 764 w 796"/>
                  <a:gd name="T61" fmla="*/ 243 h 796"/>
                  <a:gd name="T62" fmla="*/ 796 w 796"/>
                  <a:gd name="T63" fmla="*/ 398 h 796"/>
                  <a:gd name="T64" fmla="*/ 764 w 796"/>
                  <a:gd name="T65" fmla="*/ 553 h 796"/>
                  <a:gd name="T66" fmla="*/ 680 w 796"/>
                  <a:gd name="T67" fmla="*/ 679 h 796"/>
                  <a:gd name="T68" fmla="*/ 554 w 796"/>
                  <a:gd name="T69" fmla="*/ 765 h 796"/>
                  <a:gd name="T70" fmla="*/ 398 w 796"/>
                  <a:gd name="T71" fmla="*/ 796 h 796"/>
                  <a:gd name="T72" fmla="*/ 244 w 796"/>
                  <a:gd name="T73" fmla="*/ 765 h 796"/>
                  <a:gd name="T74" fmla="*/ 117 w 796"/>
                  <a:gd name="T75" fmla="*/ 679 h 796"/>
                  <a:gd name="T76" fmla="*/ 32 w 796"/>
                  <a:gd name="T77" fmla="*/ 553 h 796"/>
                  <a:gd name="T78" fmla="*/ 0 w 796"/>
                  <a:gd name="T79" fmla="*/ 398 h 796"/>
                  <a:gd name="T80" fmla="*/ 32 w 796"/>
                  <a:gd name="T81" fmla="*/ 243 h 796"/>
                  <a:gd name="T82" fmla="*/ 117 w 796"/>
                  <a:gd name="T83" fmla="*/ 116 h 796"/>
                  <a:gd name="T84" fmla="*/ 244 w 796"/>
                  <a:gd name="T85" fmla="*/ 30 h 796"/>
                  <a:gd name="T86" fmla="*/ 398 w 796"/>
                  <a:gd name="T87"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6" h="796">
                    <a:moveTo>
                      <a:pt x="359" y="60"/>
                    </a:moveTo>
                    <a:lnTo>
                      <a:pt x="359" y="143"/>
                    </a:lnTo>
                    <a:lnTo>
                      <a:pt x="325" y="152"/>
                    </a:lnTo>
                    <a:lnTo>
                      <a:pt x="294" y="166"/>
                    </a:lnTo>
                    <a:lnTo>
                      <a:pt x="270" y="184"/>
                    </a:lnTo>
                    <a:lnTo>
                      <a:pt x="250" y="205"/>
                    </a:lnTo>
                    <a:lnTo>
                      <a:pt x="235" y="230"/>
                    </a:lnTo>
                    <a:lnTo>
                      <a:pt x="226" y="257"/>
                    </a:lnTo>
                    <a:lnTo>
                      <a:pt x="223" y="288"/>
                    </a:lnTo>
                    <a:lnTo>
                      <a:pt x="226" y="316"/>
                    </a:lnTo>
                    <a:lnTo>
                      <a:pt x="233" y="341"/>
                    </a:lnTo>
                    <a:lnTo>
                      <a:pt x="245" y="362"/>
                    </a:lnTo>
                    <a:lnTo>
                      <a:pt x="262" y="381"/>
                    </a:lnTo>
                    <a:lnTo>
                      <a:pt x="284" y="398"/>
                    </a:lnTo>
                    <a:lnTo>
                      <a:pt x="309" y="413"/>
                    </a:lnTo>
                    <a:lnTo>
                      <a:pt x="337" y="428"/>
                    </a:lnTo>
                    <a:lnTo>
                      <a:pt x="369" y="440"/>
                    </a:lnTo>
                    <a:lnTo>
                      <a:pt x="398" y="451"/>
                    </a:lnTo>
                    <a:lnTo>
                      <a:pt x="421" y="463"/>
                    </a:lnTo>
                    <a:lnTo>
                      <a:pt x="439" y="477"/>
                    </a:lnTo>
                    <a:lnTo>
                      <a:pt x="452" y="492"/>
                    </a:lnTo>
                    <a:lnTo>
                      <a:pt x="459" y="508"/>
                    </a:lnTo>
                    <a:lnTo>
                      <a:pt x="462" y="526"/>
                    </a:lnTo>
                    <a:lnTo>
                      <a:pt x="458" y="544"/>
                    </a:lnTo>
                    <a:lnTo>
                      <a:pt x="451" y="562"/>
                    </a:lnTo>
                    <a:lnTo>
                      <a:pt x="437" y="574"/>
                    </a:lnTo>
                    <a:lnTo>
                      <a:pt x="419" y="585"/>
                    </a:lnTo>
                    <a:lnTo>
                      <a:pt x="397" y="591"/>
                    </a:lnTo>
                    <a:lnTo>
                      <a:pt x="371" y="592"/>
                    </a:lnTo>
                    <a:lnTo>
                      <a:pt x="334" y="590"/>
                    </a:lnTo>
                    <a:lnTo>
                      <a:pt x="299" y="581"/>
                    </a:lnTo>
                    <a:lnTo>
                      <a:pt x="267" y="569"/>
                    </a:lnTo>
                    <a:lnTo>
                      <a:pt x="239" y="556"/>
                    </a:lnTo>
                    <a:lnTo>
                      <a:pt x="217" y="635"/>
                    </a:lnTo>
                    <a:lnTo>
                      <a:pt x="238" y="646"/>
                    </a:lnTo>
                    <a:lnTo>
                      <a:pt x="263" y="656"/>
                    </a:lnTo>
                    <a:lnTo>
                      <a:pt x="292" y="665"/>
                    </a:lnTo>
                    <a:lnTo>
                      <a:pt x="322" y="670"/>
                    </a:lnTo>
                    <a:lnTo>
                      <a:pt x="354" y="672"/>
                    </a:lnTo>
                    <a:lnTo>
                      <a:pt x="354" y="756"/>
                    </a:lnTo>
                    <a:lnTo>
                      <a:pt x="424" y="756"/>
                    </a:lnTo>
                    <a:lnTo>
                      <a:pt x="424" y="667"/>
                    </a:lnTo>
                    <a:lnTo>
                      <a:pt x="457" y="660"/>
                    </a:lnTo>
                    <a:lnTo>
                      <a:pt x="485" y="648"/>
                    </a:lnTo>
                    <a:lnTo>
                      <a:pt x="510" y="632"/>
                    </a:lnTo>
                    <a:lnTo>
                      <a:pt x="530" y="613"/>
                    </a:lnTo>
                    <a:lnTo>
                      <a:pt x="546" y="592"/>
                    </a:lnTo>
                    <a:lnTo>
                      <a:pt x="557" y="568"/>
                    </a:lnTo>
                    <a:lnTo>
                      <a:pt x="565" y="543"/>
                    </a:lnTo>
                    <a:lnTo>
                      <a:pt x="567" y="516"/>
                    </a:lnTo>
                    <a:lnTo>
                      <a:pt x="565" y="486"/>
                    </a:lnTo>
                    <a:lnTo>
                      <a:pt x="556" y="459"/>
                    </a:lnTo>
                    <a:lnTo>
                      <a:pt x="543" y="434"/>
                    </a:lnTo>
                    <a:lnTo>
                      <a:pt x="523" y="412"/>
                    </a:lnTo>
                    <a:lnTo>
                      <a:pt x="499" y="392"/>
                    </a:lnTo>
                    <a:lnTo>
                      <a:pt x="467" y="375"/>
                    </a:lnTo>
                    <a:lnTo>
                      <a:pt x="430" y="359"/>
                    </a:lnTo>
                    <a:lnTo>
                      <a:pt x="397" y="346"/>
                    </a:lnTo>
                    <a:lnTo>
                      <a:pt x="371" y="332"/>
                    </a:lnTo>
                    <a:lnTo>
                      <a:pt x="352" y="320"/>
                    </a:lnTo>
                    <a:lnTo>
                      <a:pt x="337" y="306"/>
                    </a:lnTo>
                    <a:lnTo>
                      <a:pt x="330" y="292"/>
                    </a:lnTo>
                    <a:lnTo>
                      <a:pt x="327" y="276"/>
                    </a:lnTo>
                    <a:lnTo>
                      <a:pt x="328" y="263"/>
                    </a:lnTo>
                    <a:lnTo>
                      <a:pt x="332" y="251"/>
                    </a:lnTo>
                    <a:lnTo>
                      <a:pt x="339" y="240"/>
                    </a:lnTo>
                    <a:lnTo>
                      <a:pt x="350" y="230"/>
                    </a:lnTo>
                    <a:lnTo>
                      <a:pt x="365" y="223"/>
                    </a:lnTo>
                    <a:lnTo>
                      <a:pt x="385" y="218"/>
                    </a:lnTo>
                    <a:lnTo>
                      <a:pt x="408" y="217"/>
                    </a:lnTo>
                    <a:lnTo>
                      <a:pt x="440" y="218"/>
                    </a:lnTo>
                    <a:lnTo>
                      <a:pt x="467" y="224"/>
                    </a:lnTo>
                    <a:lnTo>
                      <a:pt x="490" y="232"/>
                    </a:lnTo>
                    <a:lnTo>
                      <a:pt x="508" y="239"/>
                    </a:lnTo>
                    <a:lnTo>
                      <a:pt x="523" y="245"/>
                    </a:lnTo>
                    <a:lnTo>
                      <a:pt x="545" y="168"/>
                    </a:lnTo>
                    <a:lnTo>
                      <a:pt x="528" y="159"/>
                    </a:lnTo>
                    <a:lnTo>
                      <a:pt x="508" y="152"/>
                    </a:lnTo>
                    <a:lnTo>
                      <a:pt x="485" y="146"/>
                    </a:lnTo>
                    <a:lnTo>
                      <a:pt x="458" y="142"/>
                    </a:lnTo>
                    <a:lnTo>
                      <a:pt x="429" y="139"/>
                    </a:lnTo>
                    <a:lnTo>
                      <a:pt x="429" y="60"/>
                    </a:lnTo>
                    <a:lnTo>
                      <a:pt x="359" y="60"/>
                    </a:lnTo>
                    <a:close/>
                    <a:moveTo>
                      <a:pt x="398" y="0"/>
                    </a:moveTo>
                    <a:lnTo>
                      <a:pt x="452" y="3"/>
                    </a:lnTo>
                    <a:lnTo>
                      <a:pt x="505" y="13"/>
                    </a:lnTo>
                    <a:lnTo>
                      <a:pt x="554" y="30"/>
                    </a:lnTo>
                    <a:lnTo>
                      <a:pt x="599" y="54"/>
                    </a:lnTo>
                    <a:lnTo>
                      <a:pt x="642" y="82"/>
                    </a:lnTo>
                    <a:lnTo>
                      <a:pt x="680" y="116"/>
                    </a:lnTo>
                    <a:lnTo>
                      <a:pt x="713" y="154"/>
                    </a:lnTo>
                    <a:lnTo>
                      <a:pt x="742" y="197"/>
                    </a:lnTo>
                    <a:lnTo>
                      <a:pt x="764" y="243"/>
                    </a:lnTo>
                    <a:lnTo>
                      <a:pt x="781" y="292"/>
                    </a:lnTo>
                    <a:lnTo>
                      <a:pt x="792" y="343"/>
                    </a:lnTo>
                    <a:lnTo>
                      <a:pt x="796" y="398"/>
                    </a:lnTo>
                    <a:lnTo>
                      <a:pt x="792" y="452"/>
                    </a:lnTo>
                    <a:lnTo>
                      <a:pt x="781" y="504"/>
                    </a:lnTo>
                    <a:lnTo>
                      <a:pt x="764" y="553"/>
                    </a:lnTo>
                    <a:lnTo>
                      <a:pt x="742" y="600"/>
                    </a:lnTo>
                    <a:lnTo>
                      <a:pt x="713" y="641"/>
                    </a:lnTo>
                    <a:lnTo>
                      <a:pt x="680" y="679"/>
                    </a:lnTo>
                    <a:lnTo>
                      <a:pt x="642" y="714"/>
                    </a:lnTo>
                    <a:lnTo>
                      <a:pt x="599" y="742"/>
                    </a:lnTo>
                    <a:lnTo>
                      <a:pt x="554" y="765"/>
                    </a:lnTo>
                    <a:lnTo>
                      <a:pt x="505" y="783"/>
                    </a:lnTo>
                    <a:lnTo>
                      <a:pt x="452" y="794"/>
                    </a:lnTo>
                    <a:lnTo>
                      <a:pt x="398" y="796"/>
                    </a:lnTo>
                    <a:lnTo>
                      <a:pt x="344" y="794"/>
                    </a:lnTo>
                    <a:lnTo>
                      <a:pt x="293" y="783"/>
                    </a:lnTo>
                    <a:lnTo>
                      <a:pt x="244" y="765"/>
                    </a:lnTo>
                    <a:lnTo>
                      <a:pt x="197" y="742"/>
                    </a:lnTo>
                    <a:lnTo>
                      <a:pt x="156" y="714"/>
                    </a:lnTo>
                    <a:lnTo>
                      <a:pt x="117" y="679"/>
                    </a:lnTo>
                    <a:lnTo>
                      <a:pt x="83" y="641"/>
                    </a:lnTo>
                    <a:lnTo>
                      <a:pt x="55" y="600"/>
                    </a:lnTo>
                    <a:lnTo>
                      <a:pt x="32" y="553"/>
                    </a:lnTo>
                    <a:lnTo>
                      <a:pt x="15" y="504"/>
                    </a:lnTo>
                    <a:lnTo>
                      <a:pt x="4" y="452"/>
                    </a:lnTo>
                    <a:lnTo>
                      <a:pt x="0" y="398"/>
                    </a:lnTo>
                    <a:lnTo>
                      <a:pt x="4" y="343"/>
                    </a:lnTo>
                    <a:lnTo>
                      <a:pt x="15" y="292"/>
                    </a:lnTo>
                    <a:lnTo>
                      <a:pt x="32" y="243"/>
                    </a:lnTo>
                    <a:lnTo>
                      <a:pt x="55" y="197"/>
                    </a:lnTo>
                    <a:lnTo>
                      <a:pt x="83" y="154"/>
                    </a:lnTo>
                    <a:lnTo>
                      <a:pt x="117" y="116"/>
                    </a:lnTo>
                    <a:lnTo>
                      <a:pt x="156" y="82"/>
                    </a:lnTo>
                    <a:lnTo>
                      <a:pt x="197" y="54"/>
                    </a:lnTo>
                    <a:lnTo>
                      <a:pt x="244" y="30"/>
                    </a:lnTo>
                    <a:lnTo>
                      <a:pt x="293" y="13"/>
                    </a:lnTo>
                    <a:lnTo>
                      <a:pt x="344" y="3"/>
                    </a:lnTo>
                    <a:lnTo>
                      <a:pt x="3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 name="Group 3">
            <a:extLst>
              <a:ext uri="{FF2B5EF4-FFF2-40B4-BE49-F238E27FC236}">
                <a16:creationId xmlns:a16="http://schemas.microsoft.com/office/drawing/2014/main" id="{943D7C1B-1729-4714-920A-A0E1CBA01798}"/>
              </a:ext>
            </a:extLst>
          </p:cNvPr>
          <p:cNvGrpSpPr/>
          <p:nvPr/>
        </p:nvGrpSpPr>
        <p:grpSpPr>
          <a:xfrm>
            <a:off x="1881234" y="1578866"/>
            <a:ext cx="685800" cy="685800"/>
            <a:chOff x="1899058" y="1578866"/>
            <a:chExt cx="685800" cy="685800"/>
          </a:xfrm>
        </p:grpSpPr>
        <p:sp>
          <p:nvSpPr>
            <p:cNvPr id="24" name="Oval 23">
              <a:extLst>
                <a:ext uri="{FF2B5EF4-FFF2-40B4-BE49-F238E27FC236}">
                  <a16:creationId xmlns:a16="http://schemas.microsoft.com/office/drawing/2014/main" id="{76CF663F-E70D-4DEC-8C53-669BB9F558A0}"/>
                </a:ext>
              </a:extLst>
            </p:cNvPr>
            <p:cNvSpPr/>
            <p:nvPr/>
          </p:nvSpPr>
          <p:spPr>
            <a:xfrm>
              <a:off x="1899058" y="1578866"/>
              <a:ext cx="685800" cy="685800"/>
            </a:xfrm>
            <a:prstGeom prst="ellipse">
              <a:avLst/>
            </a:prstGeom>
            <a:solidFill>
              <a:srgbClr val="8FC3EA"/>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3" name="Freeform 30">
              <a:extLst>
                <a:ext uri="{FF2B5EF4-FFF2-40B4-BE49-F238E27FC236}">
                  <a16:creationId xmlns:a16="http://schemas.microsoft.com/office/drawing/2014/main" id="{8A2F78DC-923D-484C-A44A-7364E8AB0172}"/>
                </a:ext>
              </a:extLst>
            </p:cNvPr>
            <p:cNvSpPr>
              <a:spLocks noEditPoints="1"/>
            </p:cNvSpPr>
            <p:nvPr/>
          </p:nvSpPr>
          <p:spPr bwMode="auto">
            <a:xfrm>
              <a:off x="2043172" y="1871342"/>
              <a:ext cx="246063" cy="250825"/>
            </a:xfrm>
            <a:custGeom>
              <a:avLst/>
              <a:gdLst>
                <a:gd name="T0" fmla="*/ 961 w 2011"/>
                <a:gd name="T1" fmla="*/ 662 h 1899"/>
                <a:gd name="T2" fmla="*/ 876 w 2011"/>
                <a:gd name="T3" fmla="*/ 686 h 1899"/>
                <a:gd name="T4" fmla="*/ 804 w 2011"/>
                <a:gd name="T5" fmla="*/ 730 h 1899"/>
                <a:gd name="T6" fmla="*/ 748 w 2011"/>
                <a:gd name="T7" fmla="*/ 791 h 1899"/>
                <a:gd name="T8" fmla="*/ 712 w 2011"/>
                <a:gd name="T9" fmla="*/ 866 h 1899"/>
                <a:gd name="T10" fmla="*/ 699 w 2011"/>
                <a:gd name="T11" fmla="*/ 950 h 1899"/>
                <a:gd name="T12" fmla="*/ 712 w 2011"/>
                <a:gd name="T13" fmla="*/ 1034 h 1899"/>
                <a:gd name="T14" fmla="*/ 748 w 2011"/>
                <a:gd name="T15" fmla="*/ 1108 h 1899"/>
                <a:gd name="T16" fmla="*/ 804 w 2011"/>
                <a:gd name="T17" fmla="*/ 1169 h 1899"/>
                <a:gd name="T18" fmla="*/ 876 w 2011"/>
                <a:gd name="T19" fmla="*/ 1213 h 1899"/>
                <a:gd name="T20" fmla="*/ 961 w 2011"/>
                <a:gd name="T21" fmla="*/ 1237 h 1899"/>
                <a:gd name="T22" fmla="*/ 1051 w 2011"/>
                <a:gd name="T23" fmla="*/ 1237 h 1899"/>
                <a:gd name="T24" fmla="*/ 1135 w 2011"/>
                <a:gd name="T25" fmla="*/ 1213 h 1899"/>
                <a:gd name="T26" fmla="*/ 1207 w 2011"/>
                <a:gd name="T27" fmla="*/ 1169 h 1899"/>
                <a:gd name="T28" fmla="*/ 1264 w 2011"/>
                <a:gd name="T29" fmla="*/ 1108 h 1899"/>
                <a:gd name="T30" fmla="*/ 1299 w 2011"/>
                <a:gd name="T31" fmla="*/ 1034 h 1899"/>
                <a:gd name="T32" fmla="*/ 1312 w 2011"/>
                <a:gd name="T33" fmla="*/ 950 h 1899"/>
                <a:gd name="T34" fmla="*/ 1299 w 2011"/>
                <a:gd name="T35" fmla="*/ 866 h 1899"/>
                <a:gd name="T36" fmla="*/ 1264 w 2011"/>
                <a:gd name="T37" fmla="*/ 791 h 1899"/>
                <a:gd name="T38" fmla="*/ 1207 w 2011"/>
                <a:gd name="T39" fmla="*/ 730 h 1899"/>
                <a:gd name="T40" fmla="*/ 1135 w 2011"/>
                <a:gd name="T41" fmla="*/ 686 h 1899"/>
                <a:gd name="T42" fmla="*/ 1051 w 2011"/>
                <a:gd name="T43" fmla="*/ 662 h 1899"/>
                <a:gd name="T44" fmla="*/ 865 w 2011"/>
                <a:gd name="T45" fmla="*/ 0 h 1899"/>
                <a:gd name="T46" fmla="*/ 1146 w 2011"/>
                <a:gd name="T47" fmla="*/ 262 h 1899"/>
                <a:gd name="T48" fmla="*/ 1264 w 2011"/>
                <a:gd name="T49" fmla="*/ 292 h 1899"/>
                <a:gd name="T50" fmla="*/ 1371 w 2011"/>
                <a:gd name="T51" fmla="*/ 339 h 1899"/>
                <a:gd name="T52" fmla="*/ 1617 w 2011"/>
                <a:gd name="T53" fmla="*/ 184 h 1899"/>
                <a:gd name="T54" fmla="*/ 1620 w 2011"/>
                <a:gd name="T55" fmla="*/ 557 h 1899"/>
                <a:gd name="T56" fmla="*/ 1680 w 2011"/>
                <a:gd name="T57" fmla="*/ 654 h 1899"/>
                <a:gd name="T58" fmla="*/ 1721 w 2011"/>
                <a:gd name="T59" fmla="*/ 761 h 1899"/>
                <a:gd name="T60" fmla="*/ 2011 w 2011"/>
                <a:gd name="T61" fmla="*/ 817 h 1899"/>
                <a:gd name="T62" fmla="*/ 1734 w 2011"/>
                <a:gd name="T63" fmla="*/ 1082 h 1899"/>
                <a:gd name="T64" fmla="*/ 1702 w 2011"/>
                <a:gd name="T65" fmla="*/ 1192 h 1899"/>
                <a:gd name="T66" fmla="*/ 1653 w 2011"/>
                <a:gd name="T67" fmla="*/ 1295 h 1899"/>
                <a:gd name="T68" fmla="*/ 1817 w 2011"/>
                <a:gd name="T69" fmla="*/ 1526 h 1899"/>
                <a:gd name="T70" fmla="*/ 1422 w 2011"/>
                <a:gd name="T71" fmla="*/ 1530 h 1899"/>
                <a:gd name="T72" fmla="*/ 1318 w 2011"/>
                <a:gd name="T73" fmla="*/ 1585 h 1899"/>
                <a:gd name="T74" fmla="*/ 1205 w 2011"/>
                <a:gd name="T75" fmla="*/ 1624 h 1899"/>
                <a:gd name="T76" fmla="*/ 1146 w 2011"/>
                <a:gd name="T77" fmla="*/ 1899 h 1899"/>
                <a:gd name="T78" fmla="*/ 865 w 2011"/>
                <a:gd name="T79" fmla="*/ 1637 h 1899"/>
                <a:gd name="T80" fmla="*/ 748 w 2011"/>
                <a:gd name="T81" fmla="*/ 1607 h 1899"/>
                <a:gd name="T82" fmla="*/ 640 w 2011"/>
                <a:gd name="T83" fmla="*/ 1560 h 1899"/>
                <a:gd name="T84" fmla="*/ 395 w 2011"/>
                <a:gd name="T85" fmla="*/ 1715 h 1899"/>
                <a:gd name="T86" fmla="*/ 390 w 2011"/>
                <a:gd name="T87" fmla="*/ 1343 h 1899"/>
                <a:gd name="T88" fmla="*/ 332 w 2011"/>
                <a:gd name="T89" fmla="*/ 1245 h 1899"/>
                <a:gd name="T90" fmla="*/ 291 w 2011"/>
                <a:gd name="T91" fmla="*/ 1139 h 1899"/>
                <a:gd name="T92" fmla="*/ 0 w 2011"/>
                <a:gd name="T93" fmla="*/ 1083 h 1899"/>
                <a:gd name="T94" fmla="*/ 277 w 2011"/>
                <a:gd name="T95" fmla="*/ 817 h 1899"/>
                <a:gd name="T96" fmla="*/ 309 w 2011"/>
                <a:gd name="T97" fmla="*/ 707 h 1899"/>
                <a:gd name="T98" fmla="*/ 359 w 2011"/>
                <a:gd name="T99" fmla="*/ 604 h 1899"/>
                <a:gd name="T100" fmla="*/ 195 w 2011"/>
                <a:gd name="T101" fmla="*/ 373 h 1899"/>
                <a:gd name="T102" fmla="*/ 590 w 2011"/>
                <a:gd name="T103" fmla="*/ 369 h 1899"/>
                <a:gd name="T104" fmla="*/ 693 w 2011"/>
                <a:gd name="T105" fmla="*/ 314 h 1899"/>
                <a:gd name="T106" fmla="*/ 805 w 2011"/>
                <a:gd name="T107" fmla="*/ 275 h 1899"/>
                <a:gd name="T108" fmla="*/ 865 w 2011"/>
                <a:gd name="T109"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1899">
                  <a:moveTo>
                    <a:pt x="1006" y="659"/>
                  </a:moveTo>
                  <a:lnTo>
                    <a:pt x="961" y="662"/>
                  </a:lnTo>
                  <a:lnTo>
                    <a:pt x="917" y="671"/>
                  </a:lnTo>
                  <a:lnTo>
                    <a:pt x="876" y="686"/>
                  </a:lnTo>
                  <a:lnTo>
                    <a:pt x="839" y="706"/>
                  </a:lnTo>
                  <a:lnTo>
                    <a:pt x="804" y="730"/>
                  </a:lnTo>
                  <a:lnTo>
                    <a:pt x="774" y="759"/>
                  </a:lnTo>
                  <a:lnTo>
                    <a:pt x="748" y="791"/>
                  </a:lnTo>
                  <a:lnTo>
                    <a:pt x="727" y="827"/>
                  </a:lnTo>
                  <a:lnTo>
                    <a:pt x="712" y="866"/>
                  </a:lnTo>
                  <a:lnTo>
                    <a:pt x="702" y="907"/>
                  </a:lnTo>
                  <a:lnTo>
                    <a:pt x="699" y="950"/>
                  </a:lnTo>
                  <a:lnTo>
                    <a:pt x="702" y="993"/>
                  </a:lnTo>
                  <a:lnTo>
                    <a:pt x="712" y="1034"/>
                  </a:lnTo>
                  <a:lnTo>
                    <a:pt x="727" y="1072"/>
                  </a:lnTo>
                  <a:lnTo>
                    <a:pt x="748" y="1108"/>
                  </a:lnTo>
                  <a:lnTo>
                    <a:pt x="774" y="1140"/>
                  </a:lnTo>
                  <a:lnTo>
                    <a:pt x="804" y="1169"/>
                  </a:lnTo>
                  <a:lnTo>
                    <a:pt x="839" y="1193"/>
                  </a:lnTo>
                  <a:lnTo>
                    <a:pt x="876" y="1213"/>
                  </a:lnTo>
                  <a:lnTo>
                    <a:pt x="917" y="1228"/>
                  </a:lnTo>
                  <a:lnTo>
                    <a:pt x="961" y="1237"/>
                  </a:lnTo>
                  <a:lnTo>
                    <a:pt x="1006" y="1240"/>
                  </a:lnTo>
                  <a:lnTo>
                    <a:pt x="1051" y="1237"/>
                  </a:lnTo>
                  <a:lnTo>
                    <a:pt x="1094" y="1228"/>
                  </a:lnTo>
                  <a:lnTo>
                    <a:pt x="1135" y="1213"/>
                  </a:lnTo>
                  <a:lnTo>
                    <a:pt x="1173" y="1193"/>
                  </a:lnTo>
                  <a:lnTo>
                    <a:pt x="1207" y="1169"/>
                  </a:lnTo>
                  <a:lnTo>
                    <a:pt x="1238" y="1140"/>
                  </a:lnTo>
                  <a:lnTo>
                    <a:pt x="1264" y="1108"/>
                  </a:lnTo>
                  <a:lnTo>
                    <a:pt x="1284" y="1072"/>
                  </a:lnTo>
                  <a:lnTo>
                    <a:pt x="1299" y="1034"/>
                  </a:lnTo>
                  <a:lnTo>
                    <a:pt x="1309" y="993"/>
                  </a:lnTo>
                  <a:lnTo>
                    <a:pt x="1312" y="950"/>
                  </a:lnTo>
                  <a:lnTo>
                    <a:pt x="1309" y="907"/>
                  </a:lnTo>
                  <a:lnTo>
                    <a:pt x="1299" y="866"/>
                  </a:lnTo>
                  <a:lnTo>
                    <a:pt x="1284" y="827"/>
                  </a:lnTo>
                  <a:lnTo>
                    <a:pt x="1264" y="791"/>
                  </a:lnTo>
                  <a:lnTo>
                    <a:pt x="1238" y="759"/>
                  </a:lnTo>
                  <a:lnTo>
                    <a:pt x="1207" y="730"/>
                  </a:lnTo>
                  <a:lnTo>
                    <a:pt x="1173" y="706"/>
                  </a:lnTo>
                  <a:lnTo>
                    <a:pt x="1135" y="686"/>
                  </a:lnTo>
                  <a:lnTo>
                    <a:pt x="1094" y="671"/>
                  </a:lnTo>
                  <a:lnTo>
                    <a:pt x="1051" y="662"/>
                  </a:lnTo>
                  <a:lnTo>
                    <a:pt x="1006" y="659"/>
                  </a:lnTo>
                  <a:close/>
                  <a:moveTo>
                    <a:pt x="865" y="0"/>
                  </a:moveTo>
                  <a:lnTo>
                    <a:pt x="1146" y="0"/>
                  </a:lnTo>
                  <a:lnTo>
                    <a:pt x="1146" y="262"/>
                  </a:lnTo>
                  <a:lnTo>
                    <a:pt x="1205" y="275"/>
                  </a:lnTo>
                  <a:lnTo>
                    <a:pt x="1264" y="292"/>
                  </a:lnTo>
                  <a:lnTo>
                    <a:pt x="1318" y="314"/>
                  </a:lnTo>
                  <a:lnTo>
                    <a:pt x="1371" y="339"/>
                  </a:lnTo>
                  <a:lnTo>
                    <a:pt x="1422" y="369"/>
                  </a:lnTo>
                  <a:lnTo>
                    <a:pt x="1617" y="184"/>
                  </a:lnTo>
                  <a:lnTo>
                    <a:pt x="1817" y="373"/>
                  </a:lnTo>
                  <a:lnTo>
                    <a:pt x="1620" y="557"/>
                  </a:lnTo>
                  <a:lnTo>
                    <a:pt x="1653" y="604"/>
                  </a:lnTo>
                  <a:lnTo>
                    <a:pt x="1680" y="654"/>
                  </a:lnTo>
                  <a:lnTo>
                    <a:pt x="1702" y="707"/>
                  </a:lnTo>
                  <a:lnTo>
                    <a:pt x="1721" y="761"/>
                  </a:lnTo>
                  <a:lnTo>
                    <a:pt x="1735" y="817"/>
                  </a:lnTo>
                  <a:lnTo>
                    <a:pt x="2011" y="817"/>
                  </a:lnTo>
                  <a:lnTo>
                    <a:pt x="2011" y="1082"/>
                  </a:lnTo>
                  <a:lnTo>
                    <a:pt x="1734" y="1082"/>
                  </a:lnTo>
                  <a:lnTo>
                    <a:pt x="1720" y="1138"/>
                  </a:lnTo>
                  <a:lnTo>
                    <a:pt x="1702" y="1192"/>
                  </a:lnTo>
                  <a:lnTo>
                    <a:pt x="1680" y="1245"/>
                  </a:lnTo>
                  <a:lnTo>
                    <a:pt x="1653" y="1295"/>
                  </a:lnTo>
                  <a:lnTo>
                    <a:pt x="1620" y="1342"/>
                  </a:lnTo>
                  <a:lnTo>
                    <a:pt x="1817" y="1526"/>
                  </a:lnTo>
                  <a:lnTo>
                    <a:pt x="1617" y="1715"/>
                  </a:lnTo>
                  <a:lnTo>
                    <a:pt x="1422" y="1530"/>
                  </a:lnTo>
                  <a:lnTo>
                    <a:pt x="1371" y="1560"/>
                  </a:lnTo>
                  <a:lnTo>
                    <a:pt x="1318" y="1585"/>
                  </a:lnTo>
                  <a:lnTo>
                    <a:pt x="1262" y="1607"/>
                  </a:lnTo>
                  <a:lnTo>
                    <a:pt x="1205" y="1624"/>
                  </a:lnTo>
                  <a:lnTo>
                    <a:pt x="1146" y="1637"/>
                  </a:lnTo>
                  <a:lnTo>
                    <a:pt x="1146" y="1899"/>
                  </a:lnTo>
                  <a:lnTo>
                    <a:pt x="865" y="1899"/>
                  </a:lnTo>
                  <a:lnTo>
                    <a:pt x="865" y="1637"/>
                  </a:lnTo>
                  <a:lnTo>
                    <a:pt x="805" y="1624"/>
                  </a:lnTo>
                  <a:lnTo>
                    <a:pt x="748" y="1607"/>
                  </a:lnTo>
                  <a:lnTo>
                    <a:pt x="693" y="1585"/>
                  </a:lnTo>
                  <a:lnTo>
                    <a:pt x="640" y="1560"/>
                  </a:lnTo>
                  <a:lnTo>
                    <a:pt x="590" y="1530"/>
                  </a:lnTo>
                  <a:lnTo>
                    <a:pt x="395" y="1715"/>
                  </a:lnTo>
                  <a:lnTo>
                    <a:pt x="195" y="1527"/>
                  </a:lnTo>
                  <a:lnTo>
                    <a:pt x="390" y="1343"/>
                  </a:lnTo>
                  <a:lnTo>
                    <a:pt x="359" y="1295"/>
                  </a:lnTo>
                  <a:lnTo>
                    <a:pt x="332" y="1245"/>
                  </a:lnTo>
                  <a:lnTo>
                    <a:pt x="309" y="1193"/>
                  </a:lnTo>
                  <a:lnTo>
                    <a:pt x="291" y="1139"/>
                  </a:lnTo>
                  <a:lnTo>
                    <a:pt x="277" y="1083"/>
                  </a:lnTo>
                  <a:lnTo>
                    <a:pt x="0" y="1083"/>
                  </a:lnTo>
                  <a:lnTo>
                    <a:pt x="0" y="817"/>
                  </a:lnTo>
                  <a:lnTo>
                    <a:pt x="277" y="817"/>
                  </a:lnTo>
                  <a:lnTo>
                    <a:pt x="291" y="761"/>
                  </a:lnTo>
                  <a:lnTo>
                    <a:pt x="309" y="707"/>
                  </a:lnTo>
                  <a:lnTo>
                    <a:pt x="332" y="654"/>
                  </a:lnTo>
                  <a:lnTo>
                    <a:pt x="359" y="604"/>
                  </a:lnTo>
                  <a:lnTo>
                    <a:pt x="390" y="557"/>
                  </a:lnTo>
                  <a:lnTo>
                    <a:pt x="195" y="373"/>
                  </a:lnTo>
                  <a:lnTo>
                    <a:pt x="395" y="184"/>
                  </a:lnTo>
                  <a:lnTo>
                    <a:pt x="590" y="369"/>
                  </a:lnTo>
                  <a:lnTo>
                    <a:pt x="640" y="339"/>
                  </a:lnTo>
                  <a:lnTo>
                    <a:pt x="693" y="314"/>
                  </a:lnTo>
                  <a:lnTo>
                    <a:pt x="748" y="292"/>
                  </a:lnTo>
                  <a:lnTo>
                    <a:pt x="805" y="275"/>
                  </a:lnTo>
                  <a:lnTo>
                    <a:pt x="865" y="262"/>
                  </a:lnTo>
                  <a:lnTo>
                    <a:pt x="86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dirty="0"/>
            </a:p>
          </p:txBody>
        </p:sp>
        <p:sp>
          <p:nvSpPr>
            <p:cNvPr id="144" name="Freeform 31">
              <a:extLst>
                <a:ext uri="{FF2B5EF4-FFF2-40B4-BE49-F238E27FC236}">
                  <a16:creationId xmlns:a16="http://schemas.microsoft.com/office/drawing/2014/main" id="{8D2870EC-D155-4556-9429-6457CE6214A4}"/>
                </a:ext>
              </a:extLst>
            </p:cNvPr>
            <p:cNvSpPr>
              <a:spLocks noEditPoints="1"/>
            </p:cNvSpPr>
            <p:nvPr/>
          </p:nvSpPr>
          <p:spPr bwMode="auto">
            <a:xfrm>
              <a:off x="2132072" y="1703067"/>
              <a:ext cx="315913" cy="325438"/>
            </a:xfrm>
            <a:custGeom>
              <a:avLst/>
              <a:gdLst>
                <a:gd name="T0" fmla="*/ 2344 w 2585"/>
                <a:gd name="T1" fmla="*/ 2146 h 2460"/>
                <a:gd name="T2" fmla="*/ 2301 w 2585"/>
                <a:gd name="T3" fmla="*/ 2160 h 2460"/>
                <a:gd name="T4" fmla="*/ 2266 w 2585"/>
                <a:gd name="T5" fmla="*/ 2193 h 2460"/>
                <a:gd name="T6" fmla="*/ 2251 w 2585"/>
                <a:gd name="T7" fmla="*/ 2233 h 2460"/>
                <a:gd name="T8" fmla="*/ 2256 w 2585"/>
                <a:gd name="T9" fmla="*/ 2276 h 2460"/>
                <a:gd name="T10" fmla="*/ 2282 w 2585"/>
                <a:gd name="T11" fmla="*/ 2314 h 2460"/>
                <a:gd name="T12" fmla="*/ 2321 w 2585"/>
                <a:gd name="T13" fmla="*/ 2337 h 2460"/>
                <a:gd name="T14" fmla="*/ 2368 w 2585"/>
                <a:gd name="T15" fmla="*/ 2342 h 2460"/>
                <a:gd name="T16" fmla="*/ 2411 w 2585"/>
                <a:gd name="T17" fmla="*/ 2328 h 2460"/>
                <a:gd name="T18" fmla="*/ 2445 w 2585"/>
                <a:gd name="T19" fmla="*/ 2295 h 2460"/>
                <a:gd name="T20" fmla="*/ 2460 w 2585"/>
                <a:gd name="T21" fmla="*/ 2255 h 2460"/>
                <a:gd name="T22" fmla="*/ 2455 w 2585"/>
                <a:gd name="T23" fmla="*/ 2212 h 2460"/>
                <a:gd name="T24" fmla="*/ 2430 w 2585"/>
                <a:gd name="T25" fmla="*/ 2174 h 2460"/>
                <a:gd name="T26" fmla="*/ 2390 w 2585"/>
                <a:gd name="T27" fmla="*/ 2151 h 2460"/>
                <a:gd name="T28" fmla="*/ 485 w 2585"/>
                <a:gd name="T29" fmla="*/ 0 h 2460"/>
                <a:gd name="T30" fmla="*/ 1150 w 2585"/>
                <a:gd name="T31" fmla="*/ 780 h 2460"/>
                <a:gd name="T32" fmla="*/ 2518 w 2585"/>
                <a:gd name="T33" fmla="*/ 2084 h 2460"/>
                <a:gd name="T34" fmla="*/ 2558 w 2585"/>
                <a:gd name="T35" fmla="*/ 2135 h 2460"/>
                <a:gd name="T36" fmla="*/ 2581 w 2585"/>
                <a:gd name="T37" fmla="*/ 2195 h 2460"/>
                <a:gd name="T38" fmla="*/ 2585 w 2585"/>
                <a:gd name="T39" fmla="*/ 2256 h 2460"/>
                <a:gd name="T40" fmla="*/ 2571 w 2585"/>
                <a:gd name="T41" fmla="*/ 2316 h 2460"/>
                <a:gd name="T42" fmla="*/ 2540 w 2585"/>
                <a:gd name="T43" fmla="*/ 2372 h 2460"/>
                <a:gd name="T44" fmla="*/ 2490 w 2585"/>
                <a:gd name="T45" fmla="*/ 2418 h 2460"/>
                <a:gd name="T46" fmla="*/ 2432 w 2585"/>
                <a:gd name="T47" fmla="*/ 2448 h 2460"/>
                <a:gd name="T48" fmla="*/ 2369 w 2585"/>
                <a:gd name="T49" fmla="*/ 2460 h 2460"/>
                <a:gd name="T50" fmla="*/ 2303 w 2585"/>
                <a:gd name="T51" fmla="*/ 2456 h 2460"/>
                <a:gd name="T52" fmla="*/ 2241 w 2585"/>
                <a:gd name="T53" fmla="*/ 2436 h 2460"/>
                <a:gd name="T54" fmla="*/ 2186 w 2585"/>
                <a:gd name="T55" fmla="*/ 2397 h 2460"/>
                <a:gd name="T56" fmla="*/ 804 w 2585"/>
                <a:gd name="T57" fmla="*/ 1090 h 2460"/>
                <a:gd name="T58" fmla="*/ 178 w 2585"/>
                <a:gd name="T59" fmla="*/ 1085 h 2460"/>
                <a:gd name="T60" fmla="*/ 71 w 2585"/>
                <a:gd name="T61" fmla="*/ 392 h 2460"/>
                <a:gd name="T62" fmla="*/ 766 w 2585"/>
                <a:gd name="T63" fmla="*/ 399 h 2460"/>
                <a:gd name="T64" fmla="*/ 485 w 2585"/>
                <a:gd name="T65" fmla="*/ 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85" h="2460">
                  <a:moveTo>
                    <a:pt x="2368" y="2146"/>
                  </a:moveTo>
                  <a:lnTo>
                    <a:pt x="2344" y="2146"/>
                  </a:lnTo>
                  <a:lnTo>
                    <a:pt x="2321" y="2151"/>
                  </a:lnTo>
                  <a:lnTo>
                    <a:pt x="2301" y="2160"/>
                  </a:lnTo>
                  <a:lnTo>
                    <a:pt x="2281" y="2174"/>
                  </a:lnTo>
                  <a:lnTo>
                    <a:pt x="2266" y="2193"/>
                  </a:lnTo>
                  <a:lnTo>
                    <a:pt x="2256" y="2212"/>
                  </a:lnTo>
                  <a:lnTo>
                    <a:pt x="2251" y="2233"/>
                  </a:lnTo>
                  <a:lnTo>
                    <a:pt x="2252" y="2255"/>
                  </a:lnTo>
                  <a:lnTo>
                    <a:pt x="2256" y="2276"/>
                  </a:lnTo>
                  <a:lnTo>
                    <a:pt x="2267" y="2295"/>
                  </a:lnTo>
                  <a:lnTo>
                    <a:pt x="2282" y="2314"/>
                  </a:lnTo>
                  <a:lnTo>
                    <a:pt x="2301" y="2328"/>
                  </a:lnTo>
                  <a:lnTo>
                    <a:pt x="2321" y="2337"/>
                  </a:lnTo>
                  <a:lnTo>
                    <a:pt x="2344" y="2342"/>
                  </a:lnTo>
                  <a:lnTo>
                    <a:pt x="2368" y="2342"/>
                  </a:lnTo>
                  <a:lnTo>
                    <a:pt x="2390" y="2337"/>
                  </a:lnTo>
                  <a:lnTo>
                    <a:pt x="2411" y="2328"/>
                  </a:lnTo>
                  <a:lnTo>
                    <a:pt x="2430" y="2314"/>
                  </a:lnTo>
                  <a:lnTo>
                    <a:pt x="2445" y="2295"/>
                  </a:lnTo>
                  <a:lnTo>
                    <a:pt x="2455" y="2276"/>
                  </a:lnTo>
                  <a:lnTo>
                    <a:pt x="2460" y="2255"/>
                  </a:lnTo>
                  <a:lnTo>
                    <a:pt x="2459" y="2233"/>
                  </a:lnTo>
                  <a:lnTo>
                    <a:pt x="2455" y="2212"/>
                  </a:lnTo>
                  <a:lnTo>
                    <a:pt x="2445" y="2193"/>
                  </a:lnTo>
                  <a:lnTo>
                    <a:pt x="2430" y="2174"/>
                  </a:lnTo>
                  <a:lnTo>
                    <a:pt x="2411" y="2160"/>
                  </a:lnTo>
                  <a:lnTo>
                    <a:pt x="2390" y="2151"/>
                  </a:lnTo>
                  <a:lnTo>
                    <a:pt x="2368" y="2146"/>
                  </a:lnTo>
                  <a:close/>
                  <a:moveTo>
                    <a:pt x="485" y="0"/>
                  </a:moveTo>
                  <a:lnTo>
                    <a:pt x="1148" y="168"/>
                  </a:lnTo>
                  <a:lnTo>
                    <a:pt x="1150" y="780"/>
                  </a:lnTo>
                  <a:lnTo>
                    <a:pt x="2521" y="2082"/>
                  </a:lnTo>
                  <a:lnTo>
                    <a:pt x="2518" y="2084"/>
                  </a:lnTo>
                  <a:lnTo>
                    <a:pt x="2541" y="2108"/>
                  </a:lnTo>
                  <a:lnTo>
                    <a:pt x="2558" y="2135"/>
                  </a:lnTo>
                  <a:lnTo>
                    <a:pt x="2572" y="2164"/>
                  </a:lnTo>
                  <a:lnTo>
                    <a:pt x="2581" y="2195"/>
                  </a:lnTo>
                  <a:lnTo>
                    <a:pt x="2585" y="2225"/>
                  </a:lnTo>
                  <a:lnTo>
                    <a:pt x="2585" y="2256"/>
                  </a:lnTo>
                  <a:lnTo>
                    <a:pt x="2581" y="2286"/>
                  </a:lnTo>
                  <a:lnTo>
                    <a:pt x="2571" y="2316"/>
                  </a:lnTo>
                  <a:lnTo>
                    <a:pt x="2557" y="2344"/>
                  </a:lnTo>
                  <a:lnTo>
                    <a:pt x="2540" y="2372"/>
                  </a:lnTo>
                  <a:lnTo>
                    <a:pt x="2516" y="2396"/>
                  </a:lnTo>
                  <a:lnTo>
                    <a:pt x="2490" y="2418"/>
                  </a:lnTo>
                  <a:lnTo>
                    <a:pt x="2462" y="2435"/>
                  </a:lnTo>
                  <a:lnTo>
                    <a:pt x="2432" y="2448"/>
                  </a:lnTo>
                  <a:lnTo>
                    <a:pt x="2401" y="2456"/>
                  </a:lnTo>
                  <a:lnTo>
                    <a:pt x="2369" y="2460"/>
                  </a:lnTo>
                  <a:lnTo>
                    <a:pt x="2335" y="2460"/>
                  </a:lnTo>
                  <a:lnTo>
                    <a:pt x="2303" y="2456"/>
                  </a:lnTo>
                  <a:lnTo>
                    <a:pt x="2272" y="2448"/>
                  </a:lnTo>
                  <a:lnTo>
                    <a:pt x="2241" y="2436"/>
                  </a:lnTo>
                  <a:lnTo>
                    <a:pt x="2212" y="2419"/>
                  </a:lnTo>
                  <a:lnTo>
                    <a:pt x="2186" y="2397"/>
                  </a:lnTo>
                  <a:lnTo>
                    <a:pt x="2184" y="2399"/>
                  </a:lnTo>
                  <a:lnTo>
                    <a:pt x="804" y="1090"/>
                  </a:lnTo>
                  <a:lnTo>
                    <a:pt x="809" y="1087"/>
                  </a:lnTo>
                  <a:lnTo>
                    <a:pt x="178" y="1085"/>
                  </a:lnTo>
                  <a:lnTo>
                    <a:pt x="0" y="459"/>
                  </a:lnTo>
                  <a:lnTo>
                    <a:pt x="71" y="392"/>
                  </a:lnTo>
                  <a:lnTo>
                    <a:pt x="424" y="724"/>
                  </a:lnTo>
                  <a:lnTo>
                    <a:pt x="766" y="399"/>
                  </a:lnTo>
                  <a:lnTo>
                    <a:pt x="414" y="68"/>
                  </a:lnTo>
                  <a:lnTo>
                    <a:pt x="48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dirty="0"/>
            </a:p>
          </p:txBody>
        </p:sp>
      </p:grpSp>
    </p:spTree>
    <p:extLst>
      <p:ext uri="{BB962C8B-B14F-4D97-AF65-F5344CB8AC3E}">
        <p14:creationId xmlns:p14="http://schemas.microsoft.com/office/powerpoint/2010/main" val="3493050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p:txBody>
          <a:bodyPr/>
          <a:lstStyle/>
          <a:p>
            <a:r>
              <a:rPr lang="en-US" dirty="0"/>
              <a:t>Mandatory data to be gathered for certain projects</a:t>
            </a:r>
          </a:p>
        </p:txBody>
      </p:sp>
      <p:sp>
        <p:nvSpPr>
          <p:cNvPr id="3" name="Content Placeholder 2">
            <a:extLst>
              <a:ext uri="{FF2B5EF4-FFF2-40B4-BE49-F238E27FC236}">
                <a16:creationId xmlns:a16="http://schemas.microsoft.com/office/drawing/2014/main" id="{54FB789C-588D-44F2-B5DB-69BED4521BF2}"/>
              </a:ext>
            </a:extLst>
          </p:cNvPr>
          <p:cNvSpPr>
            <a:spLocks noGrp="1"/>
          </p:cNvSpPr>
          <p:nvPr>
            <p:ph idx="1"/>
          </p:nvPr>
        </p:nvSpPr>
        <p:spPr/>
        <p:txBody>
          <a:bodyPr>
            <a:normAutofit/>
          </a:bodyPr>
          <a:lstStyle/>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Education Assistance (EC 2.24-2.26):</a:t>
            </a:r>
          </a:p>
          <a:p>
            <a:pPr marL="457200" lvl="1">
              <a:spcBef>
                <a:spcPts val="0"/>
              </a:spcBef>
            </a:pPr>
            <a:r>
              <a:rPr lang="en-US" sz="2000" dirty="0">
                <a:effectLst/>
                <a:ea typeface="Calibri" panose="020F0502020204030204" pitchFamily="34" charset="0"/>
                <a:cs typeface="Times New Roman" panose="02020603050405020304" pitchFamily="18" charset="0"/>
              </a:rPr>
              <a:t>Number of students participating in evidence-based tutoring programs</a:t>
            </a:r>
          </a:p>
          <a:p>
            <a:pPr marL="228600" lvl="1" indent="0">
              <a:spcBef>
                <a:spcPts val="0"/>
              </a:spcBef>
              <a:buNone/>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Healthy Childhood Environments (EC 2.11-2.14):</a:t>
            </a:r>
          </a:p>
          <a:p>
            <a:pPr marL="457200" lvl="1">
              <a:spcBef>
                <a:spcPts val="0"/>
              </a:spcBef>
            </a:pPr>
            <a:r>
              <a:rPr lang="en-US" sz="2000" dirty="0">
                <a:effectLst/>
                <a:ea typeface="Calibri" panose="020F0502020204030204" pitchFamily="34" charset="0"/>
                <a:cs typeface="Times New Roman" panose="02020603050405020304" pitchFamily="18" charset="0"/>
              </a:rPr>
              <a:t>Number of children served by childcare and early learning (pre-school/pre-K/ages 3-5)</a:t>
            </a:r>
          </a:p>
          <a:p>
            <a:pPr marL="457200" lvl="1">
              <a:spcBef>
                <a:spcPts val="0"/>
              </a:spcBef>
            </a:pPr>
            <a:r>
              <a:rPr lang="en-US" sz="2000" dirty="0">
                <a:effectLst/>
                <a:ea typeface="Calibri" panose="020F0502020204030204" pitchFamily="34" charset="0"/>
                <a:cs typeface="Times New Roman" panose="02020603050405020304" pitchFamily="18" charset="0"/>
              </a:rPr>
              <a:t>Number of families served by home visiting</a:t>
            </a:r>
          </a:p>
          <a:p>
            <a:endParaRPr lang="en-US" dirty="0"/>
          </a:p>
        </p:txBody>
      </p:sp>
      <p:sp>
        <p:nvSpPr>
          <p:cNvPr id="4" name="TextBox 3">
            <a:extLst>
              <a:ext uri="{FF2B5EF4-FFF2-40B4-BE49-F238E27FC236}">
                <a16:creationId xmlns:a16="http://schemas.microsoft.com/office/drawing/2014/main" id="{D993A410-FD31-4EEB-B074-E1BD328DE754}"/>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20</a:t>
            </a:fld>
            <a:endParaRPr lang="en-US" dirty="0"/>
          </a:p>
        </p:txBody>
      </p:sp>
    </p:spTree>
    <p:extLst>
      <p:ext uri="{BB962C8B-B14F-4D97-AF65-F5344CB8AC3E}">
        <p14:creationId xmlns:p14="http://schemas.microsoft.com/office/powerpoint/2010/main" val="3237852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C5A9-6E69-4209-A567-7970BEF4F103}"/>
              </a:ext>
            </a:extLst>
          </p:cNvPr>
          <p:cNvSpPr>
            <a:spLocks noGrp="1"/>
          </p:cNvSpPr>
          <p:nvPr>
            <p:ph type="title"/>
          </p:nvPr>
        </p:nvSpPr>
        <p:spPr/>
        <p:txBody>
          <a:bodyPr/>
          <a:lstStyle/>
          <a:p>
            <a:r>
              <a:rPr lang="en-US" dirty="0"/>
              <a:t>Financial Reporting Requirements</a:t>
            </a:r>
          </a:p>
        </p:txBody>
      </p:sp>
      <p:sp>
        <p:nvSpPr>
          <p:cNvPr id="3" name="TextBox 2">
            <a:extLst>
              <a:ext uri="{FF2B5EF4-FFF2-40B4-BE49-F238E27FC236}">
                <a16:creationId xmlns:a16="http://schemas.microsoft.com/office/drawing/2014/main" id="{68652E23-7A4D-45E4-A5CD-DD401C038647}"/>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21</a:t>
            </a:fld>
            <a:endParaRPr lang="en-US" dirty="0"/>
          </a:p>
        </p:txBody>
      </p:sp>
    </p:spTree>
    <p:extLst>
      <p:ext uri="{BB962C8B-B14F-4D97-AF65-F5344CB8AC3E}">
        <p14:creationId xmlns:p14="http://schemas.microsoft.com/office/powerpoint/2010/main" val="2755583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4742-2FF2-4EA6-88E9-36AEC1A556ED}"/>
              </a:ext>
            </a:extLst>
          </p:cNvPr>
          <p:cNvSpPr>
            <a:spLocks noGrp="1"/>
          </p:cNvSpPr>
          <p:nvPr>
            <p:ph type="title"/>
          </p:nvPr>
        </p:nvSpPr>
        <p:spPr/>
        <p:txBody>
          <a:bodyPr/>
          <a:lstStyle/>
          <a:p>
            <a:r>
              <a:rPr lang="en-US" dirty="0"/>
              <a:t>Project level tracking</a:t>
            </a:r>
          </a:p>
        </p:txBody>
      </p:sp>
      <p:sp>
        <p:nvSpPr>
          <p:cNvPr id="4" name="Text Placeholder 3">
            <a:extLst>
              <a:ext uri="{FF2B5EF4-FFF2-40B4-BE49-F238E27FC236}">
                <a16:creationId xmlns:a16="http://schemas.microsoft.com/office/drawing/2014/main" id="{A910FEA5-24F5-4A87-8E43-3DA642B4DBA5}"/>
              </a:ext>
            </a:extLst>
          </p:cNvPr>
          <p:cNvSpPr>
            <a:spLocks noGrp="1"/>
          </p:cNvSpPr>
          <p:nvPr>
            <p:ph idx="1"/>
          </p:nvPr>
        </p:nvSpPr>
        <p:spPr/>
        <p:txBody>
          <a:bodyPr>
            <a:normAutofit lnSpcReduction="10000"/>
          </a:bodyPr>
          <a:lstStyle/>
          <a:p>
            <a:pPr marL="347663" marR="0" indent="-347663">
              <a:lnSpc>
                <a:spcPct val="110000"/>
              </a:lnSpc>
              <a:spcBef>
                <a:spcPts val="0"/>
              </a:spcBef>
              <a:spcAft>
                <a:spcPts val="0"/>
              </a:spcAft>
            </a:pPr>
            <a:r>
              <a:rPr lang="en-US" sz="2200" dirty="0"/>
              <a:t>Expenditures: Once a project is approved, the recipient must be able to report on the project’s obligations and expenditures, including:</a:t>
            </a:r>
          </a:p>
          <a:p>
            <a:pPr marL="566738" marR="0">
              <a:lnSpc>
                <a:spcPct val="110000"/>
              </a:lnSpc>
              <a:spcBef>
                <a:spcPts val="0"/>
              </a:spcBef>
              <a:spcAft>
                <a:spcPts val="0"/>
              </a:spcAft>
            </a:pPr>
            <a:r>
              <a:rPr lang="en-US" sz="1800" dirty="0"/>
              <a:t>current period obligation</a:t>
            </a:r>
          </a:p>
          <a:p>
            <a:pPr marL="566738" marR="0">
              <a:lnSpc>
                <a:spcPct val="110000"/>
              </a:lnSpc>
              <a:spcBef>
                <a:spcPts val="0"/>
              </a:spcBef>
              <a:spcAft>
                <a:spcPts val="0"/>
              </a:spcAft>
            </a:pPr>
            <a:r>
              <a:rPr lang="en-US" sz="1800" dirty="0"/>
              <a:t>cumulative obligation</a:t>
            </a:r>
          </a:p>
          <a:p>
            <a:pPr marL="566738" marR="0">
              <a:lnSpc>
                <a:spcPct val="110000"/>
              </a:lnSpc>
              <a:spcBef>
                <a:spcPts val="0"/>
              </a:spcBef>
              <a:spcAft>
                <a:spcPts val="0"/>
              </a:spcAft>
            </a:pPr>
            <a:r>
              <a:rPr lang="en-US" sz="1800" dirty="0"/>
              <a:t>current period expenditure</a:t>
            </a:r>
          </a:p>
          <a:p>
            <a:pPr marL="566738" marR="0">
              <a:lnSpc>
                <a:spcPct val="110000"/>
              </a:lnSpc>
              <a:spcBef>
                <a:spcPts val="0"/>
              </a:spcBef>
              <a:spcAft>
                <a:spcPts val="0"/>
              </a:spcAft>
            </a:pPr>
            <a:r>
              <a:rPr lang="en-US" sz="1800" dirty="0"/>
              <a:t>cumulative expenditure</a:t>
            </a:r>
          </a:p>
          <a:p>
            <a:pPr marL="347663" marR="0" indent="-347663">
              <a:lnSpc>
                <a:spcPct val="110000"/>
              </a:lnSpc>
              <a:spcBef>
                <a:spcPts val="0"/>
              </a:spcBef>
              <a:spcAft>
                <a:spcPts val="0"/>
              </a:spcAft>
            </a:pPr>
            <a:r>
              <a:rPr lang="en-US" sz="2200" dirty="0"/>
              <a:t>Project Status: Once a project is entered, the recipient will be asked to report on project status each reporting period, in four categories:</a:t>
            </a:r>
          </a:p>
          <a:p>
            <a:pPr marL="566738" marR="0">
              <a:lnSpc>
                <a:spcPct val="110000"/>
              </a:lnSpc>
              <a:spcBef>
                <a:spcPts val="0"/>
              </a:spcBef>
              <a:spcAft>
                <a:spcPts val="0"/>
              </a:spcAft>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 s</a:t>
            </a:r>
            <a:r>
              <a:rPr lang="en-US" sz="1800" dirty="0"/>
              <a:t>tarted</a:t>
            </a:r>
          </a:p>
          <a:p>
            <a:pPr marL="566738" marR="0">
              <a:lnSpc>
                <a:spcPct val="110000"/>
              </a:lnSpc>
              <a:spcBef>
                <a:spcPts val="0"/>
              </a:spcBef>
              <a:spcAft>
                <a:spcPts val="0"/>
              </a:spcAft>
            </a:pPr>
            <a:r>
              <a:rPr lang="en-US" sz="1800" dirty="0"/>
              <a:t>completed less than 50 percent</a:t>
            </a:r>
          </a:p>
          <a:p>
            <a:pPr marL="566738" marR="0">
              <a:lnSpc>
                <a:spcPct val="110000"/>
              </a:lnSpc>
              <a:spcBef>
                <a:spcPts val="0"/>
              </a:spcBef>
              <a:spcAft>
                <a:spcPts val="0"/>
              </a:spcAft>
            </a:pPr>
            <a:r>
              <a:rPr lang="en-US" sz="1800" dirty="0"/>
              <a:t>completed 50 percent or more</a:t>
            </a:r>
          </a:p>
          <a:p>
            <a:pPr marL="566738" marR="0">
              <a:lnSpc>
                <a:spcPct val="110000"/>
              </a:lnSpc>
              <a:spcBef>
                <a:spcPts val="0"/>
              </a:spcBef>
              <a:spcAft>
                <a:spcPts val="0"/>
              </a:spcAft>
            </a:pPr>
            <a:r>
              <a:rPr lang="en-US" sz="1800" dirty="0"/>
              <a:t>completed</a:t>
            </a:r>
          </a:p>
          <a:p>
            <a:endParaRPr lang="en-US" dirty="0"/>
          </a:p>
        </p:txBody>
      </p:sp>
      <p:sp>
        <p:nvSpPr>
          <p:cNvPr id="3" name="Slide Number Placeholder 2">
            <a:extLst>
              <a:ext uri="{FF2B5EF4-FFF2-40B4-BE49-F238E27FC236}">
                <a16:creationId xmlns:a16="http://schemas.microsoft.com/office/drawing/2014/main" id="{A5A4D6E2-3E78-43AB-BC77-E78CC709995E}"/>
              </a:ext>
            </a:extLst>
          </p:cNvPr>
          <p:cNvSpPr>
            <a:spLocks noGrp="1"/>
          </p:cNvSpPr>
          <p:nvPr>
            <p:ph type="sldNum" sz="quarter" idx="4294967295"/>
          </p:nvPr>
        </p:nvSpPr>
        <p:spPr>
          <a:xfrm>
            <a:off x="0" y="0"/>
            <a:ext cx="0" cy="0"/>
          </a:xfrm>
        </p:spPr>
        <p:txBody>
          <a:bodyPr/>
          <a:lstStyle/>
          <a:p>
            <a:fld id="{F795E88F-7D9A-4261-8E02-F16CE4457A9A}" type="slidenum">
              <a:rPr lang="en-US" smtClean="0"/>
              <a:pPr/>
              <a:t>22</a:t>
            </a:fld>
            <a:endParaRPr lang="en-US" dirty="0"/>
          </a:p>
        </p:txBody>
      </p:sp>
    </p:spTree>
    <p:extLst>
      <p:ext uri="{BB962C8B-B14F-4D97-AF65-F5344CB8AC3E}">
        <p14:creationId xmlns:p14="http://schemas.microsoft.com/office/powerpoint/2010/main" val="3839073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11AAAC54-BE28-407A-B62E-CB2F3EEB2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418" y="1246461"/>
            <a:ext cx="7788167" cy="4380844"/>
          </a:xfrm>
          <a:prstGeom prst="rect">
            <a:avLst/>
          </a:prstGeom>
        </p:spPr>
      </p:pic>
      <p:sp>
        <p:nvSpPr>
          <p:cNvPr id="2" name="Title 1">
            <a:extLst>
              <a:ext uri="{FF2B5EF4-FFF2-40B4-BE49-F238E27FC236}">
                <a16:creationId xmlns:a16="http://schemas.microsoft.com/office/drawing/2014/main" id="{96A0437A-E496-479F-9D91-ED290569F10C}"/>
              </a:ext>
            </a:extLst>
          </p:cNvPr>
          <p:cNvSpPr>
            <a:spLocks noGrp="1"/>
          </p:cNvSpPr>
          <p:nvPr>
            <p:ph type="title"/>
          </p:nvPr>
        </p:nvSpPr>
        <p:spPr/>
        <p:txBody>
          <a:bodyPr wrap="square" anchor="ctr" anchorCtr="0">
            <a:normAutofit/>
          </a:bodyPr>
          <a:lstStyle/>
          <a:p>
            <a:r>
              <a:rPr lang="en-US" dirty="0"/>
              <a:t>Reporting</a:t>
            </a:r>
          </a:p>
        </p:txBody>
      </p:sp>
      <p:sp>
        <p:nvSpPr>
          <p:cNvPr id="3" name="Slide Number Placeholder 2">
            <a:extLst>
              <a:ext uri="{FF2B5EF4-FFF2-40B4-BE49-F238E27FC236}">
                <a16:creationId xmlns:a16="http://schemas.microsoft.com/office/drawing/2014/main" id="{05495239-675D-4C22-B0CE-95B9D50C4496}"/>
              </a:ext>
            </a:extLst>
          </p:cNvPr>
          <p:cNvSpPr>
            <a:spLocks noGrp="1"/>
          </p:cNvSpPr>
          <p:nvPr>
            <p:ph type="sldNum" sz="quarter" idx="4294967295"/>
          </p:nvPr>
        </p:nvSpPr>
        <p:spPr>
          <a:xfrm>
            <a:off x="0" y="6305550"/>
            <a:ext cx="360363" cy="179388"/>
          </a:xfrm>
        </p:spPr>
        <p:txBody>
          <a:bodyPr wrap="square" anchor="b">
            <a:normAutofit fontScale="40000" lnSpcReduction="20000"/>
          </a:bodyPr>
          <a:lstStyle/>
          <a:p>
            <a:pPr>
              <a:spcAft>
                <a:spcPts val="600"/>
              </a:spcAft>
            </a:pPr>
            <a:fld id="{F795E88F-7D9A-4261-8E02-F16CE4457A9A}" type="slidenum">
              <a:rPr lang="en-US" smtClean="0"/>
              <a:pPr>
                <a:spcAft>
                  <a:spcPts val="600"/>
                </a:spcAft>
              </a:pPr>
              <a:t>23</a:t>
            </a:fld>
            <a:endParaRPr lang="en-US" dirty="0"/>
          </a:p>
        </p:txBody>
      </p:sp>
      <p:sp>
        <p:nvSpPr>
          <p:cNvPr id="6" name="TextBox 5">
            <a:extLst>
              <a:ext uri="{FF2B5EF4-FFF2-40B4-BE49-F238E27FC236}">
                <a16:creationId xmlns:a16="http://schemas.microsoft.com/office/drawing/2014/main" id="{0ACC72AB-5C4A-4D5A-9CF7-7FFF05B4CB5B}"/>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23</a:t>
            </a:fld>
            <a:endParaRPr lang="en-US" dirty="0"/>
          </a:p>
        </p:txBody>
      </p:sp>
    </p:spTree>
    <p:extLst>
      <p:ext uri="{BB962C8B-B14F-4D97-AF65-F5344CB8AC3E}">
        <p14:creationId xmlns:p14="http://schemas.microsoft.com/office/powerpoint/2010/main" val="668557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55F54-A438-4264-9EE8-7287CB981BC6}"/>
              </a:ext>
            </a:extLst>
          </p:cNvPr>
          <p:cNvSpPr>
            <a:spLocks noGrp="1"/>
          </p:cNvSpPr>
          <p:nvPr>
            <p:ph type="title"/>
          </p:nvPr>
        </p:nvSpPr>
        <p:spPr/>
        <p:txBody>
          <a:bodyPr/>
          <a:lstStyle/>
          <a:p>
            <a:r>
              <a:rPr lang="en-US" dirty="0"/>
              <a:t>Quarterly reports</a:t>
            </a:r>
          </a:p>
        </p:txBody>
      </p:sp>
      <p:sp>
        <p:nvSpPr>
          <p:cNvPr id="4" name="Slide Number Placeholder 3">
            <a:extLst>
              <a:ext uri="{FF2B5EF4-FFF2-40B4-BE49-F238E27FC236}">
                <a16:creationId xmlns:a16="http://schemas.microsoft.com/office/drawing/2014/main" id="{6D83FA48-0979-4850-BAA1-E5F86300E205}"/>
              </a:ext>
            </a:extLst>
          </p:cNvPr>
          <p:cNvSpPr>
            <a:spLocks noGrp="1"/>
          </p:cNvSpPr>
          <p:nvPr>
            <p:ph type="sldNum" sz="quarter" idx="4294967295"/>
          </p:nvPr>
        </p:nvSpPr>
        <p:spPr>
          <a:xfrm>
            <a:off x="0" y="0"/>
            <a:ext cx="0" cy="0"/>
          </a:xfrm>
        </p:spPr>
        <p:txBody>
          <a:bodyPr/>
          <a:lstStyle/>
          <a:p>
            <a:fld id="{5254EF57-651B-4D2B-9A93-3D270652E651}" type="slidenum">
              <a:rPr lang="en-US" smtClean="0"/>
              <a:pPr/>
              <a:t>24</a:t>
            </a:fld>
            <a:endParaRPr lang="en-US" dirty="0"/>
          </a:p>
        </p:txBody>
      </p:sp>
      <p:graphicFrame>
        <p:nvGraphicFramePr>
          <p:cNvPr id="11" name="Table 10">
            <a:extLst>
              <a:ext uri="{FF2B5EF4-FFF2-40B4-BE49-F238E27FC236}">
                <a16:creationId xmlns:a16="http://schemas.microsoft.com/office/drawing/2014/main" id="{9E7B9029-D09D-42A6-981D-BD750E3F2AC8}"/>
              </a:ext>
            </a:extLst>
          </p:cNvPr>
          <p:cNvGraphicFramePr>
            <a:graphicFrameLocks noGrp="1"/>
          </p:cNvGraphicFramePr>
          <p:nvPr>
            <p:extLst>
              <p:ext uri="{D42A27DB-BD31-4B8C-83A1-F6EECF244321}">
                <p14:modId xmlns:p14="http://schemas.microsoft.com/office/powerpoint/2010/main" val="463634738"/>
              </p:ext>
            </p:extLst>
          </p:nvPr>
        </p:nvGraphicFramePr>
        <p:xfrm>
          <a:off x="1835658" y="1447800"/>
          <a:ext cx="6691121" cy="4564388"/>
        </p:xfrm>
        <a:graphic>
          <a:graphicData uri="http://schemas.openxmlformats.org/drawingml/2006/table">
            <a:tbl>
              <a:tblPr firstRow="1" firstCol="1" bandRow="1">
                <a:tableStyleId>{69012ECD-51FC-41F1-AA8D-1B2483CD663E}</a:tableStyleId>
              </a:tblPr>
              <a:tblGrid>
                <a:gridCol w="1152022">
                  <a:extLst>
                    <a:ext uri="{9D8B030D-6E8A-4147-A177-3AD203B41FA5}">
                      <a16:colId xmlns:a16="http://schemas.microsoft.com/office/drawing/2014/main" val="3316955873"/>
                    </a:ext>
                  </a:extLst>
                </a:gridCol>
                <a:gridCol w="831673">
                  <a:extLst>
                    <a:ext uri="{9D8B030D-6E8A-4147-A177-3AD203B41FA5}">
                      <a16:colId xmlns:a16="http://schemas.microsoft.com/office/drawing/2014/main" val="390566172"/>
                    </a:ext>
                  </a:extLst>
                </a:gridCol>
                <a:gridCol w="889429">
                  <a:extLst>
                    <a:ext uri="{9D8B030D-6E8A-4147-A177-3AD203B41FA5}">
                      <a16:colId xmlns:a16="http://schemas.microsoft.com/office/drawing/2014/main" val="4264540289"/>
                    </a:ext>
                  </a:extLst>
                </a:gridCol>
                <a:gridCol w="2506572">
                  <a:extLst>
                    <a:ext uri="{9D8B030D-6E8A-4147-A177-3AD203B41FA5}">
                      <a16:colId xmlns:a16="http://schemas.microsoft.com/office/drawing/2014/main" val="2091635280"/>
                    </a:ext>
                  </a:extLst>
                </a:gridCol>
                <a:gridCol w="1311425">
                  <a:extLst>
                    <a:ext uri="{9D8B030D-6E8A-4147-A177-3AD203B41FA5}">
                      <a16:colId xmlns:a16="http://schemas.microsoft.com/office/drawing/2014/main" val="227070590"/>
                    </a:ext>
                  </a:extLst>
                </a:gridCol>
              </a:tblGrid>
              <a:tr h="229566">
                <a:tc>
                  <a:txBody>
                    <a:bodyPr/>
                    <a:lstStyle/>
                    <a:p>
                      <a:pPr marL="0" marR="0" algn="ctr">
                        <a:lnSpc>
                          <a:spcPct val="115000"/>
                        </a:lnSpc>
                        <a:spcBef>
                          <a:spcPts val="0"/>
                        </a:spcBef>
                        <a:spcAft>
                          <a:spcPts val="0"/>
                        </a:spcAft>
                      </a:pPr>
                      <a:r>
                        <a:rPr lang="en-GB" sz="1200" u="none" dirty="0">
                          <a:effectLst/>
                        </a:rPr>
                        <a:t>Report #</a:t>
                      </a:r>
                      <a:endParaRPr lang="en-US" sz="11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4472C4"/>
                    </a:solidFill>
                  </a:tcPr>
                </a:tc>
                <a:tc>
                  <a:txBody>
                    <a:bodyPr/>
                    <a:lstStyle/>
                    <a:p>
                      <a:pPr marL="0" marR="0" algn="ctr">
                        <a:lnSpc>
                          <a:spcPct val="115000"/>
                        </a:lnSpc>
                        <a:spcBef>
                          <a:spcPts val="0"/>
                        </a:spcBef>
                        <a:spcAft>
                          <a:spcPts val="0"/>
                        </a:spcAft>
                      </a:pPr>
                      <a:r>
                        <a:rPr lang="en-GB" sz="1200" u="none" dirty="0">
                          <a:effectLst/>
                        </a:rPr>
                        <a:t>Year</a:t>
                      </a:r>
                      <a:endParaRPr lang="en-US" sz="11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4472C4"/>
                    </a:solidFill>
                  </a:tcPr>
                </a:tc>
                <a:tc>
                  <a:txBody>
                    <a:bodyPr/>
                    <a:lstStyle/>
                    <a:p>
                      <a:pPr marL="0" marR="0" algn="ctr">
                        <a:lnSpc>
                          <a:spcPct val="115000"/>
                        </a:lnSpc>
                        <a:spcBef>
                          <a:spcPts val="0"/>
                        </a:spcBef>
                        <a:spcAft>
                          <a:spcPts val="0"/>
                        </a:spcAft>
                      </a:pPr>
                      <a:r>
                        <a:rPr lang="en-GB" sz="1200" u="none" dirty="0">
                          <a:effectLst/>
                        </a:rPr>
                        <a:t>Quarter</a:t>
                      </a:r>
                      <a:endParaRPr lang="en-US" sz="11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4472C4"/>
                    </a:solidFill>
                  </a:tcPr>
                </a:tc>
                <a:tc>
                  <a:txBody>
                    <a:bodyPr/>
                    <a:lstStyle/>
                    <a:p>
                      <a:pPr marL="0" marR="0" algn="l">
                        <a:lnSpc>
                          <a:spcPct val="115000"/>
                        </a:lnSpc>
                        <a:spcBef>
                          <a:spcPts val="0"/>
                        </a:spcBef>
                        <a:spcAft>
                          <a:spcPts val="0"/>
                        </a:spcAft>
                      </a:pPr>
                      <a:r>
                        <a:rPr lang="en-GB" sz="1200" u="none" dirty="0">
                          <a:effectLst/>
                        </a:rPr>
                        <a:t>Period Covered</a:t>
                      </a:r>
                      <a:endParaRPr lang="en-US" sz="11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4472C4"/>
                    </a:solidFill>
                  </a:tcPr>
                </a:tc>
                <a:tc>
                  <a:txBody>
                    <a:bodyPr/>
                    <a:lstStyle/>
                    <a:p>
                      <a:pPr marL="0" marR="0" algn="l">
                        <a:lnSpc>
                          <a:spcPct val="115000"/>
                        </a:lnSpc>
                        <a:spcBef>
                          <a:spcPts val="0"/>
                        </a:spcBef>
                        <a:spcAft>
                          <a:spcPts val="0"/>
                        </a:spcAft>
                      </a:pPr>
                      <a:r>
                        <a:rPr lang="en-GB" sz="1200" u="none" dirty="0">
                          <a:effectLst/>
                        </a:rPr>
                        <a:t>Due Date</a:t>
                      </a:r>
                      <a:endParaRPr lang="en-US" sz="1100" u="none"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4472C4"/>
                    </a:solidFill>
                  </a:tcPr>
                </a:tc>
                <a:extLst>
                  <a:ext uri="{0D108BD9-81ED-4DB2-BD59-A6C34878D82A}">
                    <a16:rowId xmlns:a16="http://schemas.microsoft.com/office/drawing/2014/main" val="3740057374"/>
                  </a:ext>
                </a:extLst>
              </a:tr>
              <a:tr h="229566">
                <a:tc>
                  <a:txBody>
                    <a:bodyPr/>
                    <a:lstStyle/>
                    <a:p>
                      <a:pPr marL="0" marR="0" algn="ctr">
                        <a:lnSpc>
                          <a:spcPct val="115000"/>
                        </a:lnSpc>
                        <a:spcBef>
                          <a:spcPts val="0"/>
                        </a:spcBef>
                        <a:spcAft>
                          <a:spcPts val="0"/>
                        </a:spcAft>
                      </a:pPr>
                      <a:r>
                        <a:rPr lang="en-GB" sz="1200" dirty="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2 and 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Award Date – September 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10/31/2021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61611528"/>
                  </a:ext>
                </a:extLst>
              </a:tr>
              <a:tr h="229566">
                <a:tc>
                  <a:txBody>
                    <a:bodyPr/>
                    <a:lstStyle/>
                    <a:p>
                      <a:pPr marL="0" marR="0" algn="ctr">
                        <a:lnSpc>
                          <a:spcPct val="115000"/>
                        </a:lnSpc>
                        <a:spcBef>
                          <a:spcPts val="0"/>
                        </a:spcBef>
                        <a:spcAft>
                          <a:spcPts val="0"/>
                        </a:spcAft>
                      </a:pPr>
                      <a:r>
                        <a:rPr lang="en-GB" sz="1200" dirty="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October 1 to December 31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1/31/2022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61067493"/>
                  </a:ext>
                </a:extLst>
              </a:tr>
              <a:tr h="229566">
                <a:tc>
                  <a:txBody>
                    <a:bodyPr/>
                    <a:lstStyle/>
                    <a:p>
                      <a:pPr marL="0" marR="0" algn="ctr">
                        <a:lnSpc>
                          <a:spcPct val="115000"/>
                        </a:lnSpc>
                        <a:spcBef>
                          <a:spcPts val="0"/>
                        </a:spcBef>
                        <a:spcAft>
                          <a:spcPts val="0"/>
                        </a:spcAft>
                      </a:pPr>
                      <a:r>
                        <a:rPr lang="en-GB" sz="1200" dirty="0">
                          <a:effectLst/>
                        </a:rPr>
                        <a:t>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January 1 to March 31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4/30/2022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68918976"/>
                  </a:ext>
                </a:extLst>
              </a:tr>
              <a:tr h="229566">
                <a:tc>
                  <a:txBody>
                    <a:bodyPr/>
                    <a:lstStyle/>
                    <a:p>
                      <a:pPr marL="0" marR="0" algn="ctr">
                        <a:lnSpc>
                          <a:spcPct val="115000"/>
                        </a:lnSpc>
                        <a:spcBef>
                          <a:spcPts val="0"/>
                        </a:spcBef>
                        <a:spcAft>
                          <a:spcPts val="0"/>
                        </a:spcAft>
                      </a:pPr>
                      <a:r>
                        <a:rPr lang="en-GB" sz="1200" dirty="0">
                          <a:effectLst/>
                        </a:rPr>
                        <a:t>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April 1 to June 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7/31/2022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99504996"/>
                  </a:ext>
                </a:extLst>
              </a:tr>
              <a:tr h="229566">
                <a:tc>
                  <a:txBody>
                    <a:bodyPr/>
                    <a:lstStyle/>
                    <a:p>
                      <a:pPr marL="0" marR="0" algn="ctr">
                        <a:lnSpc>
                          <a:spcPct val="115000"/>
                        </a:lnSpc>
                        <a:spcBef>
                          <a:spcPts val="0"/>
                        </a:spcBef>
                        <a:spcAft>
                          <a:spcPts val="0"/>
                        </a:spcAft>
                      </a:pPr>
                      <a:r>
                        <a:rPr lang="en-GB" sz="1200" dirty="0">
                          <a:effectLst/>
                        </a:rPr>
                        <a:t>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July 1 to September 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10/31/2022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43866930"/>
                  </a:ext>
                </a:extLst>
              </a:tr>
              <a:tr h="229566">
                <a:tc>
                  <a:txBody>
                    <a:bodyPr/>
                    <a:lstStyle/>
                    <a:p>
                      <a:pPr marL="0" marR="0" algn="ctr">
                        <a:lnSpc>
                          <a:spcPct val="115000"/>
                        </a:lnSpc>
                        <a:spcBef>
                          <a:spcPts val="0"/>
                        </a:spcBef>
                        <a:spcAft>
                          <a:spcPts val="0"/>
                        </a:spcAft>
                      </a:pPr>
                      <a:r>
                        <a:rPr lang="en-GB" sz="1200" dirty="0">
                          <a:effectLst/>
                        </a:rPr>
                        <a:t>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October 1 to December 31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1/31/2023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79267330"/>
                  </a:ext>
                </a:extLst>
              </a:tr>
              <a:tr h="229566">
                <a:tc>
                  <a:txBody>
                    <a:bodyPr/>
                    <a:lstStyle/>
                    <a:p>
                      <a:pPr marL="0" marR="0" algn="ctr">
                        <a:lnSpc>
                          <a:spcPct val="115000"/>
                        </a:lnSpc>
                        <a:spcBef>
                          <a:spcPts val="0"/>
                        </a:spcBef>
                        <a:spcAft>
                          <a:spcPts val="0"/>
                        </a:spcAft>
                      </a:pPr>
                      <a:r>
                        <a:rPr lang="en-GB" sz="1200" dirty="0">
                          <a:effectLst/>
                        </a:rPr>
                        <a:t>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January 1 to March 31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4/30/2023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99383574"/>
                  </a:ext>
                </a:extLst>
              </a:tr>
              <a:tr h="229566">
                <a:tc>
                  <a:txBody>
                    <a:bodyPr/>
                    <a:lstStyle/>
                    <a:p>
                      <a:pPr marL="0" marR="0" algn="ctr">
                        <a:lnSpc>
                          <a:spcPct val="115000"/>
                        </a:lnSpc>
                        <a:spcBef>
                          <a:spcPts val="0"/>
                        </a:spcBef>
                        <a:spcAft>
                          <a:spcPts val="0"/>
                        </a:spcAft>
                      </a:pPr>
                      <a:r>
                        <a:rPr lang="en-GB" sz="1200" dirty="0">
                          <a:effectLst/>
                        </a:rPr>
                        <a:t>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April 1 to June 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7/31/2023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26614741"/>
                  </a:ext>
                </a:extLst>
              </a:tr>
              <a:tr h="229566">
                <a:tc>
                  <a:txBody>
                    <a:bodyPr/>
                    <a:lstStyle/>
                    <a:p>
                      <a:pPr marL="0" marR="0" algn="ctr">
                        <a:lnSpc>
                          <a:spcPct val="115000"/>
                        </a:lnSpc>
                        <a:spcBef>
                          <a:spcPts val="0"/>
                        </a:spcBef>
                        <a:spcAft>
                          <a:spcPts val="0"/>
                        </a:spcAft>
                      </a:pPr>
                      <a:r>
                        <a:rPr lang="en-GB" sz="1200" dirty="0">
                          <a:effectLst/>
                        </a:rPr>
                        <a:t>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July 1 to September 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10/31/2023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519452061"/>
                  </a:ext>
                </a:extLst>
              </a:tr>
              <a:tr h="229566">
                <a:tc>
                  <a:txBody>
                    <a:bodyPr/>
                    <a:lstStyle/>
                    <a:p>
                      <a:pPr marL="0" marR="0" algn="ctr">
                        <a:lnSpc>
                          <a:spcPct val="115000"/>
                        </a:lnSpc>
                        <a:spcBef>
                          <a:spcPts val="0"/>
                        </a:spcBef>
                        <a:spcAft>
                          <a:spcPts val="0"/>
                        </a:spcAft>
                      </a:pPr>
                      <a:r>
                        <a:rPr lang="en-GB" sz="1200" dirty="0">
                          <a:effectLst/>
                        </a:rPr>
                        <a:t>10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October 1 to December 31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1/31/2024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38314233"/>
                  </a:ext>
                </a:extLst>
              </a:tr>
              <a:tr h="229566">
                <a:tc>
                  <a:txBody>
                    <a:bodyPr/>
                    <a:lstStyle/>
                    <a:p>
                      <a:pPr marL="0" marR="0" algn="ctr">
                        <a:lnSpc>
                          <a:spcPct val="115000"/>
                        </a:lnSpc>
                        <a:spcBef>
                          <a:spcPts val="0"/>
                        </a:spcBef>
                        <a:spcAft>
                          <a:spcPts val="0"/>
                        </a:spcAft>
                      </a:pPr>
                      <a:r>
                        <a:rPr lang="en-GB" sz="1200" dirty="0">
                          <a:effectLst/>
                        </a:rPr>
                        <a:t>11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January 1 to March 31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4/30/2024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53699173"/>
                  </a:ext>
                </a:extLst>
              </a:tr>
              <a:tr h="229566">
                <a:tc>
                  <a:txBody>
                    <a:bodyPr/>
                    <a:lstStyle/>
                    <a:p>
                      <a:pPr marL="0" marR="0" algn="ctr">
                        <a:lnSpc>
                          <a:spcPct val="115000"/>
                        </a:lnSpc>
                        <a:spcBef>
                          <a:spcPts val="0"/>
                        </a:spcBef>
                        <a:spcAft>
                          <a:spcPts val="0"/>
                        </a:spcAft>
                      </a:pPr>
                      <a:r>
                        <a:rPr lang="en-GB" sz="1200" dirty="0">
                          <a:effectLst/>
                        </a:rPr>
                        <a:t>12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tcPr>
                </a:tc>
                <a:tc>
                  <a:txBody>
                    <a:bodyPr/>
                    <a:lstStyle/>
                    <a:p>
                      <a:pPr marL="0" marR="0" algn="l">
                        <a:lnSpc>
                          <a:spcPct val="115000"/>
                        </a:lnSpc>
                        <a:spcBef>
                          <a:spcPts val="0"/>
                        </a:spcBef>
                        <a:spcAft>
                          <a:spcPts val="0"/>
                        </a:spcAft>
                      </a:pPr>
                      <a:r>
                        <a:rPr lang="en-GB" sz="1200" dirty="0">
                          <a:effectLst/>
                        </a:rPr>
                        <a:t>April 1 to June 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7/31/2024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01649107"/>
                  </a:ext>
                </a:extLst>
              </a:tr>
              <a:tr h="229566">
                <a:tc>
                  <a:txBody>
                    <a:bodyPr/>
                    <a:lstStyle/>
                    <a:p>
                      <a:pPr marL="0" marR="0" algn="ctr">
                        <a:lnSpc>
                          <a:spcPct val="115000"/>
                        </a:lnSpc>
                        <a:spcBef>
                          <a:spcPts val="0"/>
                        </a:spcBef>
                        <a:spcAft>
                          <a:spcPts val="0"/>
                        </a:spcAft>
                      </a:pPr>
                      <a:r>
                        <a:rPr lang="en-GB" sz="1200" dirty="0">
                          <a:effectLst/>
                        </a:rPr>
                        <a:t>13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July 1 to September 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10/31/2024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31751587"/>
                  </a:ext>
                </a:extLst>
              </a:tr>
              <a:tr h="229566">
                <a:tc>
                  <a:txBody>
                    <a:bodyPr/>
                    <a:lstStyle/>
                    <a:p>
                      <a:pPr marL="0" marR="0" algn="ctr">
                        <a:lnSpc>
                          <a:spcPct val="115000"/>
                        </a:lnSpc>
                        <a:spcBef>
                          <a:spcPts val="0"/>
                        </a:spcBef>
                        <a:spcAft>
                          <a:spcPts val="0"/>
                        </a:spcAft>
                      </a:pPr>
                      <a:r>
                        <a:rPr lang="en-GB" sz="1200" dirty="0">
                          <a:effectLst/>
                        </a:rPr>
                        <a:t>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October 1 to December 31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1/31/2025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10869891"/>
                  </a:ext>
                </a:extLst>
              </a:tr>
              <a:tr h="229566">
                <a:tc>
                  <a:txBody>
                    <a:bodyPr/>
                    <a:lstStyle/>
                    <a:p>
                      <a:pPr marL="0" marR="0" algn="ctr">
                        <a:lnSpc>
                          <a:spcPct val="115000"/>
                        </a:lnSpc>
                        <a:spcBef>
                          <a:spcPts val="0"/>
                        </a:spcBef>
                        <a:spcAft>
                          <a:spcPts val="0"/>
                        </a:spcAft>
                      </a:pPr>
                      <a:r>
                        <a:rPr lang="en-GB" sz="1200" dirty="0">
                          <a:effectLst/>
                        </a:rPr>
                        <a:t>15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January 1 to March 31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4/30/2025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8257642"/>
                  </a:ext>
                </a:extLst>
              </a:tr>
              <a:tr h="202634">
                <a:tc>
                  <a:txBody>
                    <a:bodyPr/>
                    <a:lstStyle/>
                    <a:p>
                      <a:pPr marL="0" marR="0" algn="ctr">
                        <a:lnSpc>
                          <a:spcPct val="115000"/>
                        </a:lnSpc>
                        <a:spcBef>
                          <a:spcPts val="0"/>
                        </a:spcBef>
                        <a:spcAft>
                          <a:spcPts val="0"/>
                        </a:spcAft>
                      </a:pPr>
                      <a:r>
                        <a:rPr lang="en-GB" sz="1200" dirty="0">
                          <a:effectLst/>
                        </a:rPr>
                        <a:t>16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April 1 to June 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7/31/2025</a:t>
                      </a:r>
                      <a:endParaRPr lang="en-US" sz="1100" dirty="0">
                        <a:effectLst/>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879635060"/>
                  </a:ext>
                </a:extLst>
              </a:tr>
              <a:tr h="229566">
                <a:tc>
                  <a:txBody>
                    <a:bodyPr/>
                    <a:lstStyle/>
                    <a:p>
                      <a:pPr marL="0" marR="0" algn="ctr">
                        <a:lnSpc>
                          <a:spcPct val="115000"/>
                        </a:lnSpc>
                        <a:spcBef>
                          <a:spcPts val="0"/>
                        </a:spcBef>
                        <a:spcAft>
                          <a:spcPts val="0"/>
                        </a:spcAft>
                      </a:pPr>
                      <a:r>
                        <a:rPr lang="en-GB" sz="1200" dirty="0">
                          <a:effectLst/>
                        </a:rPr>
                        <a:t>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July 1 to September 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10/31/2025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5266578"/>
                  </a:ext>
                </a:extLst>
              </a:tr>
              <a:tr h="229566">
                <a:tc>
                  <a:txBody>
                    <a:bodyPr/>
                    <a:lstStyle/>
                    <a:p>
                      <a:pPr marL="0" marR="0" algn="ctr">
                        <a:lnSpc>
                          <a:spcPct val="115000"/>
                        </a:lnSpc>
                        <a:spcBef>
                          <a:spcPts val="0"/>
                        </a:spcBef>
                        <a:spcAft>
                          <a:spcPts val="0"/>
                        </a:spcAft>
                      </a:pPr>
                      <a:r>
                        <a:rPr lang="en-GB" sz="1200" dirty="0">
                          <a:effectLst/>
                        </a:rPr>
                        <a:t>18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spcBef>
                          <a:spcPts val="0"/>
                        </a:spcBef>
                        <a:spcAft>
                          <a:spcPts val="0"/>
                        </a:spcAft>
                      </a:pPr>
                      <a:r>
                        <a:rPr lang="en-GB" sz="1100" dirty="0">
                          <a:effectLst/>
                        </a:rPr>
                        <a:t>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October 1 to December 31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200" dirty="0">
                          <a:effectLst/>
                        </a:rPr>
                        <a:t>1/31/2026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93470268"/>
                  </a:ext>
                </a:extLst>
              </a:tr>
              <a:tr h="229566">
                <a:tc>
                  <a:txBody>
                    <a:bodyPr/>
                    <a:lstStyle/>
                    <a:p>
                      <a:pPr marL="0" marR="0" algn="ctr">
                        <a:lnSpc>
                          <a:spcPct val="115000"/>
                        </a:lnSpc>
                        <a:spcBef>
                          <a:spcPts val="0"/>
                        </a:spcBef>
                        <a:spcAft>
                          <a:spcPts val="0"/>
                        </a:spcAft>
                      </a:pPr>
                      <a:r>
                        <a:rPr lang="en-GB" sz="1200" dirty="0">
                          <a:effectLst/>
                        </a:rPr>
                        <a:t>19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tcPr>
                </a:tc>
                <a:tc>
                  <a:txBody>
                    <a:bodyPr/>
                    <a:lstStyle/>
                    <a:p>
                      <a:pPr marL="0" marR="0" algn="ctr">
                        <a:spcBef>
                          <a:spcPts val="0"/>
                        </a:spcBef>
                        <a:spcAft>
                          <a:spcPts val="0"/>
                        </a:spcAft>
                      </a:pPr>
                      <a:r>
                        <a:rPr lang="en-GB" sz="1100" dirty="0">
                          <a:effectLst/>
                        </a:rPr>
                        <a:t>2026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4472C4"/>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GB" sz="1200" dirty="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tcPr>
                </a:tc>
                <a:tc>
                  <a:txBody>
                    <a:bodyPr/>
                    <a:lstStyle/>
                    <a:p>
                      <a:pPr marL="0" marR="0" algn="l">
                        <a:lnSpc>
                          <a:spcPct val="115000"/>
                        </a:lnSpc>
                        <a:spcBef>
                          <a:spcPts val="0"/>
                        </a:spcBef>
                        <a:spcAft>
                          <a:spcPts val="0"/>
                        </a:spcAft>
                      </a:pPr>
                      <a:r>
                        <a:rPr lang="en-GB" sz="1200" dirty="0">
                          <a:effectLst/>
                        </a:rPr>
                        <a:t>January 1 to March 31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tcPr>
                </a:tc>
                <a:tc>
                  <a:txBody>
                    <a:bodyPr/>
                    <a:lstStyle/>
                    <a:p>
                      <a:pPr marL="0" marR="0" algn="l">
                        <a:lnSpc>
                          <a:spcPct val="115000"/>
                        </a:lnSpc>
                        <a:spcBef>
                          <a:spcPts val="0"/>
                        </a:spcBef>
                        <a:spcAft>
                          <a:spcPts val="0"/>
                        </a:spcAft>
                      </a:pPr>
                      <a:r>
                        <a:rPr lang="en-GB" sz="1200" dirty="0">
                          <a:effectLst/>
                        </a:rPr>
                        <a:t>4/30/2026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4472C4"/>
                      </a:solidFill>
                      <a:prstDash val="solid"/>
                      <a:round/>
                      <a:headEnd type="none" w="med" len="med"/>
                      <a:tailEnd type="none" w="med" len="med"/>
                    </a:lnT>
                  </a:tcPr>
                </a:tc>
                <a:extLst>
                  <a:ext uri="{0D108BD9-81ED-4DB2-BD59-A6C34878D82A}">
                    <a16:rowId xmlns:a16="http://schemas.microsoft.com/office/drawing/2014/main" val="1868558889"/>
                  </a:ext>
                </a:extLst>
              </a:tr>
            </a:tbl>
          </a:graphicData>
        </a:graphic>
      </p:graphicFrame>
    </p:spTree>
    <p:extLst>
      <p:ext uri="{BB962C8B-B14F-4D97-AF65-F5344CB8AC3E}">
        <p14:creationId xmlns:p14="http://schemas.microsoft.com/office/powerpoint/2010/main" val="3369548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C5A9-6E69-4209-A567-7970BEF4F103}"/>
              </a:ext>
            </a:extLst>
          </p:cNvPr>
          <p:cNvSpPr>
            <a:spLocks noGrp="1"/>
          </p:cNvSpPr>
          <p:nvPr>
            <p:ph type="title"/>
          </p:nvPr>
        </p:nvSpPr>
        <p:spPr/>
        <p:txBody>
          <a:bodyPr/>
          <a:lstStyle/>
          <a:p>
            <a:r>
              <a:rPr lang="en-US" dirty="0"/>
              <a:t>Application Assistance</a:t>
            </a:r>
          </a:p>
        </p:txBody>
      </p:sp>
      <p:sp>
        <p:nvSpPr>
          <p:cNvPr id="3" name="TextBox 2">
            <a:extLst>
              <a:ext uri="{FF2B5EF4-FFF2-40B4-BE49-F238E27FC236}">
                <a16:creationId xmlns:a16="http://schemas.microsoft.com/office/drawing/2014/main" id="{7AE90B9C-2E71-451D-97DB-EC073390624C}"/>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25</a:t>
            </a:fld>
            <a:endParaRPr lang="en-US" dirty="0"/>
          </a:p>
        </p:txBody>
      </p:sp>
    </p:spTree>
    <p:extLst>
      <p:ext uri="{BB962C8B-B14F-4D97-AF65-F5344CB8AC3E}">
        <p14:creationId xmlns:p14="http://schemas.microsoft.com/office/powerpoint/2010/main" val="4237772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a:xfrm>
            <a:off x="1353312" y="365126"/>
            <a:ext cx="7525512" cy="573338"/>
          </a:xfrm>
        </p:spPr>
        <p:txBody>
          <a:bodyPr/>
          <a:lstStyle/>
          <a:p>
            <a:r>
              <a:rPr lang="en-US" dirty="0"/>
              <a:t>Application Overview</a:t>
            </a:r>
          </a:p>
        </p:txBody>
      </p:sp>
      <p:pic>
        <p:nvPicPr>
          <p:cNvPr id="9" name="Picture 8">
            <a:extLst>
              <a:ext uri="{FF2B5EF4-FFF2-40B4-BE49-F238E27FC236}">
                <a16:creationId xmlns:a16="http://schemas.microsoft.com/office/drawing/2014/main" id="{FFFACF87-2877-40B2-89F6-CCCB9D77B22B}"/>
              </a:ext>
            </a:extLst>
          </p:cNvPr>
          <p:cNvPicPr>
            <a:picLocks noChangeAspect="1"/>
          </p:cNvPicPr>
          <p:nvPr/>
        </p:nvPicPr>
        <p:blipFill>
          <a:blip r:embed="rId2"/>
          <a:stretch>
            <a:fillRect/>
          </a:stretch>
        </p:blipFill>
        <p:spPr>
          <a:xfrm>
            <a:off x="1726324" y="938465"/>
            <a:ext cx="5691352" cy="5268904"/>
          </a:xfrm>
          <a:prstGeom prst="rect">
            <a:avLst/>
          </a:prstGeom>
        </p:spPr>
      </p:pic>
      <p:sp>
        <p:nvSpPr>
          <p:cNvPr id="4" name="TextBox 3">
            <a:extLst>
              <a:ext uri="{FF2B5EF4-FFF2-40B4-BE49-F238E27FC236}">
                <a16:creationId xmlns:a16="http://schemas.microsoft.com/office/drawing/2014/main" id="{8733AA9F-834D-44AD-93F5-08CC3ED74A6D}"/>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26</a:t>
            </a:fld>
            <a:endParaRPr lang="en-US" dirty="0"/>
          </a:p>
        </p:txBody>
      </p:sp>
    </p:spTree>
    <p:extLst>
      <p:ext uri="{BB962C8B-B14F-4D97-AF65-F5344CB8AC3E}">
        <p14:creationId xmlns:p14="http://schemas.microsoft.com/office/powerpoint/2010/main" val="3712901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a:xfrm>
            <a:off x="1353312" y="365126"/>
            <a:ext cx="7525512" cy="573338"/>
          </a:xfrm>
        </p:spPr>
        <p:txBody>
          <a:bodyPr/>
          <a:lstStyle/>
          <a:p>
            <a:r>
              <a:rPr lang="en-US" dirty="0"/>
              <a:t>Application Overview</a:t>
            </a:r>
          </a:p>
        </p:txBody>
      </p:sp>
      <p:pic>
        <p:nvPicPr>
          <p:cNvPr id="4" name="Picture 3">
            <a:extLst>
              <a:ext uri="{FF2B5EF4-FFF2-40B4-BE49-F238E27FC236}">
                <a16:creationId xmlns:a16="http://schemas.microsoft.com/office/drawing/2014/main" id="{0B851E98-CA8A-4D8E-B2D0-6DC84C6FBC7A}"/>
              </a:ext>
            </a:extLst>
          </p:cNvPr>
          <p:cNvPicPr>
            <a:picLocks noChangeAspect="1"/>
          </p:cNvPicPr>
          <p:nvPr/>
        </p:nvPicPr>
        <p:blipFill>
          <a:blip r:embed="rId2"/>
          <a:stretch>
            <a:fillRect/>
          </a:stretch>
        </p:blipFill>
        <p:spPr>
          <a:xfrm>
            <a:off x="1353312" y="1351392"/>
            <a:ext cx="5882757" cy="939343"/>
          </a:xfrm>
          <a:prstGeom prst="rect">
            <a:avLst/>
          </a:prstGeom>
        </p:spPr>
      </p:pic>
      <p:pic>
        <p:nvPicPr>
          <p:cNvPr id="6" name="Picture 5">
            <a:extLst>
              <a:ext uri="{FF2B5EF4-FFF2-40B4-BE49-F238E27FC236}">
                <a16:creationId xmlns:a16="http://schemas.microsoft.com/office/drawing/2014/main" id="{1D257A32-7798-419B-B422-EDBEDC9CCAC4}"/>
              </a:ext>
            </a:extLst>
          </p:cNvPr>
          <p:cNvPicPr>
            <a:picLocks noChangeAspect="1"/>
          </p:cNvPicPr>
          <p:nvPr/>
        </p:nvPicPr>
        <p:blipFill>
          <a:blip r:embed="rId3"/>
          <a:stretch>
            <a:fillRect/>
          </a:stretch>
        </p:blipFill>
        <p:spPr>
          <a:xfrm>
            <a:off x="1247805" y="1911146"/>
            <a:ext cx="5882757" cy="4082962"/>
          </a:xfrm>
          <a:prstGeom prst="rect">
            <a:avLst/>
          </a:prstGeom>
        </p:spPr>
      </p:pic>
      <p:sp>
        <p:nvSpPr>
          <p:cNvPr id="5" name="TextBox 4">
            <a:extLst>
              <a:ext uri="{FF2B5EF4-FFF2-40B4-BE49-F238E27FC236}">
                <a16:creationId xmlns:a16="http://schemas.microsoft.com/office/drawing/2014/main" id="{DDF9966B-8776-40D1-B250-CBC1F11D9BE8}"/>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27</a:t>
            </a:fld>
            <a:endParaRPr lang="en-US" dirty="0"/>
          </a:p>
        </p:txBody>
      </p:sp>
    </p:spTree>
    <p:extLst>
      <p:ext uri="{BB962C8B-B14F-4D97-AF65-F5344CB8AC3E}">
        <p14:creationId xmlns:p14="http://schemas.microsoft.com/office/powerpoint/2010/main" val="2859697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a:xfrm>
            <a:off x="1353312" y="365126"/>
            <a:ext cx="7525512" cy="573338"/>
          </a:xfrm>
        </p:spPr>
        <p:txBody>
          <a:bodyPr/>
          <a:lstStyle/>
          <a:p>
            <a:r>
              <a:rPr lang="en-US" dirty="0"/>
              <a:t>Application Overview</a:t>
            </a:r>
          </a:p>
        </p:txBody>
      </p:sp>
      <p:pic>
        <p:nvPicPr>
          <p:cNvPr id="4" name="Picture 3">
            <a:extLst>
              <a:ext uri="{FF2B5EF4-FFF2-40B4-BE49-F238E27FC236}">
                <a16:creationId xmlns:a16="http://schemas.microsoft.com/office/drawing/2014/main" id="{E0407E5A-C69E-45BF-B6C9-0034B1267678}"/>
              </a:ext>
            </a:extLst>
          </p:cNvPr>
          <p:cNvPicPr>
            <a:picLocks noChangeAspect="1"/>
          </p:cNvPicPr>
          <p:nvPr/>
        </p:nvPicPr>
        <p:blipFill>
          <a:blip r:embed="rId2"/>
          <a:stretch>
            <a:fillRect/>
          </a:stretch>
        </p:blipFill>
        <p:spPr>
          <a:xfrm>
            <a:off x="1353312" y="1270087"/>
            <a:ext cx="6636182" cy="3508657"/>
          </a:xfrm>
          <a:prstGeom prst="rect">
            <a:avLst/>
          </a:prstGeom>
        </p:spPr>
      </p:pic>
      <p:sp>
        <p:nvSpPr>
          <p:cNvPr id="5" name="TextBox 4">
            <a:extLst>
              <a:ext uri="{FF2B5EF4-FFF2-40B4-BE49-F238E27FC236}">
                <a16:creationId xmlns:a16="http://schemas.microsoft.com/office/drawing/2014/main" id="{11D8C66B-F5FA-4C12-A32A-DC6387909D84}"/>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28</a:t>
            </a:fld>
            <a:endParaRPr lang="en-US" dirty="0"/>
          </a:p>
        </p:txBody>
      </p:sp>
    </p:spTree>
    <p:extLst>
      <p:ext uri="{BB962C8B-B14F-4D97-AF65-F5344CB8AC3E}">
        <p14:creationId xmlns:p14="http://schemas.microsoft.com/office/powerpoint/2010/main" val="834282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a:xfrm>
            <a:off x="1353312" y="365126"/>
            <a:ext cx="7525512" cy="573338"/>
          </a:xfrm>
        </p:spPr>
        <p:txBody>
          <a:bodyPr/>
          <a:lstStyle/>
          <a:p>
            <a:r>
              <a:rPr lang="en-US" dirty="0"/>
              <a:t>Application Overview</a:t>
            </a:r>
          </a:p>
        </p:txBody>
      </p:sp>
      <p:pic>
        <p:nvPicPr>
          <p:cNvPr id="5" name="Picture 4">
            <a:extLst>
              <a:ext uri="{FF2B5EF4-FFF2-40B4-BE49-F238E27FC236}">
                <a16:creationId xmlns:a16="http://schemas.microsoft.com/office/drawing/2014/main" id="{C08998BB-D1D9-4795-9B0A-9A88AE998700}"/>
              </a:ext>
            </a:extLst>
          </p:cNvPr>
          <p:cNvPicPr>
            <a:picLocks noChangeAspect="1"/>
          </p:cNvPicPr>
          <p:nvPr/>
        </p:nvPicPr>
        <p:blipFill>
          <a:blip r:embed="rId2"/>
          <a:stretch>
            <a:fillRect/>
          </a:stretch>
        </p:blipFill>
        <p:spPr>
          <a:xfrm>
            <a:off x="1265389" y="1321091"/>
            <a:ext cx="7137545" cy="404461"/>
          </a:xfrm>
          <a:prstGeom prst="rect">
            <a:avLst/>
          </a:prstGeom>
        </p:spPr>
      </p:pic>
      <p:pic>
        <p:nvPicPr>
          <p:cNvPr id="7" name="Picture 6">
            <a:extLst>
              <a:ext uri="{FF2B5EF4-FFF2-40B4-BE49-F238E27FC236}">
                <a16:creationId xmlns:a16="http://schemas.microsoft.com/office/drawing/2014/main" id="{AA2203FE-DAB1-4BC8-A216-34F0CA460C46}"/>
              </a:ext>
            </a:extLst>
          </p:cNvPr>
          <p:cNvPicPr>
            <a:picLocks noChangeAspect="1"/>
          </p:cNvPicPr>
          <p:nvPr/>
        </p:nvPicPr>
        <p:blipFill>
          <a:blip r:embed="rId3"/>
          <a:stretch>
            <a:fillRect/>
          </a:stretch>
        </p:blipFill>
        <p:spPr>
          <a:xfrm>
            <a:off x="1467612" y="1523321"/>
            <a:ext cx="7137545" cy="3363810"/>
          </a:xfrm>
          <a:prstGeom prst="rect">
            <a:avLst/>
          </a:prstGeom>
        </p:spPr>
      </p:pic>
      <p:sp>
        <p:nvSpPr>
          <p:cNvPr id="6" name="TextBox 5">
            <a:extLst>
              <a:ext uri="{FF2B5EF4-FFF2-40B4-BE49-F238E27FC236}">
                <a16:creationId xmlns:a16="http://schemas.microsoft.com/office/drawing/2014/main" id="{BC20D4D8-137D-41CE-A45B-34E9AA41E103}"/>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29</a:t>
            </a:fld>
            <a:endParaRPr lang="en-US" dirty="0"/>
          </a:p>
        </p:txBody>
      </p:sp>
    </p:spTree>
    <p:extLst>
      <p:ext uri="{BB962C8B-B14F-4D97-AF65-F5344CB8AC3E}">
        <p14:creationId xmlns:p14="http://schemas.microsoft.com/office/powerpoint/2010/main" val="93741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C5A9-6E69-4209-A567-7970BEF4F103}"/>
              </a:ext>
            </a:extLst>
          </p:cNvPr>
          <p:cNvSpPr>
            <a:spLocks noGrp="1"/>
          </p:cNvSpPr>
          <p:nvPr>
            <p:ph type="title"/>
          </p:nvPr>
        </p:nvSpPr>
        <p:spPr/>
        <p:txBody>
          <a:bodyPr/>
          <a:lstStyle/>
          <a:p>
            <a:r>
              <a:rPr lang="en-US" dirty="0"/>
              <a:t>Project Qualifications</a:t>
            </a:r>
          </a:p>
        </p:txBody>
      </p:sp>
    </p:spTree>
    <p:extLst>
      <p:ext uri="{BB962C8B-B14F-4D97-AF65-F5344CB8AC3E}">
        <p14:creationId xmlns:p14="http://schemas.microsoft.com/office/powerpoint/2010/main" val="3816147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a:xfrm>
            <a:off x="1353312" y="365126"/>
            <a:ext cx="7525512" cy="573338"/>
          </a:xfrm>
        </p:spPr>
        <p:txBody>
          <a:bodyPr/>
          <a:lstStyle/>
          <a:p>
            <a:r>
              <a:rPr lang="en-US" dirty="0"/>
              <a:t>Application Overview</a:t>
            </a:r>
          </a:p>
        </p:txBody>
      </p:sp>
      <p:pic>
        <p:nvPicPr>
          <p:cNvPr id="5" name="Picture 4">
            <a:extLst>
              <a:ext uri="{FF2B5EF4-FFF2-40B4-BE49-F238E27FC236}">
                <a16:creationId xmlns:a16="http://schemas.microsoft.com/office/drawing/2014/main" id="{C08998BB-D1D9-4795-9B0A-9A88AE998700}"/>
              </a:ext>
            </a:extLst>
          </p:cNvPr>
          <p:cNvPicPr>
            <a:picLocks noChangeAspect="1"/>
          </p:cNvPicPr>
          <p:nvPr/>
        </p:nvPicPr>
        <p:blipFill>
          <a:blip r:embed="rId2"/>
          <a:stretch>
            <a:fillRect/>
          </a:stretch>
        </p:blipFill>
        <p:spPr>
          <a:xfrm>
            <a:off x="1265389" y="1321091"/>
            <a:ext cx="7137545" cy="404461"/>
          </a:xfrm>
          <a:prstGeom prst="rect">
            <a:avLst/>
          </a:prstGeom>
        </p:spPr>
      </p:pic>
      <p:pic>
        <p:nvPicPr>
          <p:cNvPr id="7" name="Picture 6">
            <a:extLst>
              <a:ext uri="{FF2B5EF4-FFF2-40B4-BE49-F238E27FC236}">
                <a16:creationId xmlns:a16="http://schemas.microsoft.com/office/drawing/2014/main" id="{AA2203FE-DAB1-4BC8-A216-34F0CA460C46}"/>
              </a:ext>
            </a:extLst>
          </p:cNvPr>
          <p:cNvPicPr>
            <a:picLocks noChangeAspect="1"/>
          </p:cNvPicPr>
          <p:nvPr/>
        </p:nvPicPr>
        <p:blipFill>
          <a:blip r:embed="rId3"/>
          <a:stretch>
            <a:fillRect/>
          </a:stretch>
        </p:blipFill>
        <p:spPr>
          <a:xfrm>
            <a:off x="1467612" y="1523321"/>
            <a:ext cx="7137545" cy="3363810"/>
          </a:xfrm>
          <a:prstGeom prst="rect">
            <a:avLst/>
          </a:prstGeom>
        </p:spPr>
      </p:pic>
      <p:sp>
        <p:nvSpPr>
          <p:cNvPr id="6" name="TextBox 5">
            <a:extLst>
              <a:ext uri="{FF2B5EF4-FFF2-40B4-BE49-F238E27FC236}">
                <a16:creationId xmlns:a16="http://schemas.microsoft.com/office/drawing/2014/main" id="{9F5872D4-F2EA-49EE-AF94-0A82D059F676}"/>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30</a:t>
            </a:fld>
            <a:endParaRPr lang="en-US" dirty="0"/>
          </a:p>
        </p:txBody>
      </p:sp>
    </p:spTree>
    <p:extLst>
      <p:ext uri="{BB962C8B-B14F-4D97-AF65-F5344CB8AC3E}">
        <p14:creationId xmlns:p14="http://schemas.microsoft.com/office/powerpoint/2010/main" val="4066772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a:xfrm>
            <a:off x="1353312" y="365126"/>
            <a:ext cx="7525512" cy="573338"/>
          </a:xfrm>
        </p:spPr>
        <p:txBody>
          <a:bodyPr/>
          <a:lstStyle/>
          <a:p>
            <a:r>
              <a:rPr lang="en-US" dirty="0"/>
              <a:t>Application Overview</a:t>
            </a:r>
          </a:p>
        </p:txBody>
      </p:sp>
      <p:pic>
        <p:nvPicPr>
          <p:cNvPr id="5" name="Picture 4">
            <a:extLst>
              <a:ext uri="{FF2B5EF4-FFF2-40B4-BE49-F238E27FC236}">
                <a16:creationId xmlns:a16="http://schemas.microsoft.com/office/drawing/2014/main" id="{C08998BB-D1D9-4795-9B0A-9A88AE998700}"/>
              </a:ext>
            </a:extLst>
          </p:cNvPr>
          <p:cNvPicPr>
            <a:picLocks noChangeAspect="1"/>
          </p:cNvPicPr>
          <p:nvPr/>
        </p:nvPicPr>
        <p:blipFill>
          <a:blip r:embed="rId2"/>
          <a:stretch>
            <a:fillRect/>
          </a:stretch>
        </p:blipFill>
        <p:spPr>
          <a:xfrm>
            <a:off x="1265389" y="1321091"/>
            <a:ext cx="7137545" cy="404461"/>
          </a:xfrm>
          <a:prstGeom prst="rect">
            <a:avLst/>
          </a:prstGeom>
        </p:spPr>
      </p:pic>
      <p:pic>
        <p:nvPicPr>
          <p:cNvPr id="7" name="Picture 6">
            <a:extLst>
              <a:ext uri="{FF2B5EF4-FFF2-40B4-BE49-F238E27FC236}">
                <a16:creationId xmlns:a16="http://schemas.microsoft.com/office/drawing/2014/main" id="{AA2203FE-DAB1-4BC8-A216-34F0CA460C46}"/>
              </a:ext>
            </a:extLst>
          </p:cNvPr>
          <p:cNvPicPr>
            <a:picLocks noChangeAspect="1"/>
          </p:cNvPicPr>
          <p:nvPr/>
        </p:nvPicPr>
        <p:blipFill>
          <a:blip r:embed="rId3"/>
          <a:stretch>
            <a:fillRect/>
          </a:stretch>
        </p:blipFill>
        <p:spPr>
          <a:xfrm>
            <a:off x="1467612" y="1523321"/>
            <a:ext cx="7137545" cy="3363810"/>
          </a:xfrm>
          <a:prstGeom prst="rect">
            <a:avLst/>
          </a:prstGeom>
        </p:spPr>
      </p:pic>
      <p:sp>
        <p:nvSpPr>
          <p:cNvPr id="6" name="TextBox 5">
            <a:extLst>
              <a:ext uri="{FF2B5EF4-FFF2-40B4-BE49-F238E27FC236}">
                <a16:creationId xmlns:a16="http://schemas.microsoft.com/office/drawing/2014/main" id="{30F5B936-826B-4E92-B77D-E449E726CEC8}"/>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31</a:t>
            </a:fld>
            <a:endParaRPr lang="en-US" dirty="0"/>
          </a:p>
        </p:txBody>
      </p:sp>
    </p:spTree>
    <p:extLst>
      <p:ext uri="{BB962C8B-B14F-4D97-AF65-F5344CB8AC3E}">
        <p14:creationId xmlns:p14="http://schemas.microsoft.com/office/powerpoint/2010/main" val="1887086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a:xfrm>
            <a:off x="1353312" y="365126"/>
            <a:ext cx="7525512" cy="573338"/>
          </a:xfrm>
        </p:spPr>
        <p:txBody>
          <a:bodyPr/>
          <a:lstStyle/>
          <a:p>
            <a:r>
              <a:rPr lang="en-US" dirty="0"/>
              <a:t>Application Overview</a:t>
            </a:r>
          </a:p>
        </p:txBody>
      </p:sp>
      <p:pic>
        <p:nvPicPr>
          <p:cNvPr id="5" name="Picture 4">
            <a:extLst>
              <a:ext uri="{FF2B5EF4-FFF2-40B4-BE49-F238E27FC236}">
                <a16:creationId xmlns:a16="http://schemas.microsoft.com/office/drawing/2014/main" id="{C08998BB-D1D9-4795-9B0A-9A88AE998700}"/>
              </a:ext>
            </a:extLst>
          </p:cNvPr>
          <p:cNvPicPr>
            <a:picLocks noChangeAspect="1"/>
          </p:cNvPicPr>
          <p:nvPr/>
        </p:nvPicPr>
        <p:blipFill>
          <a:blip r:embed="rId2"/>
          <a:stretch>
            <a:fillRect/>
          </a:stretch>
        </p:blipFill>
        <p:spPr>
          <a:xfrm>
            <a:off x="1265389" y="1321091"/>
            <a:ext cx="7137545" cy="404461"/>
          </a:xfrm>
          <a:prstGeom prst="rect">
            <a:avLst/>
          </a:prstGeom>
        </p:spPr>
      </p:pic>
      <p:pic>
        <p:nvPicPr>
          <p:cNvPr id="7" name="Picture 6">
            <a:extLst>
              <a:ext uri="{FF2B5EF4-FFF2-40B4-BE49-F238E27FC236}">
                <a16:creationId xmlns:a16="http://schemas.microsoft.com/office/drawing/2014/main" id="{AA2203FE-DAB1-4BC8-A216-34F0CA460C46}"/>
              </a:ext>
            </a:extLst>
          </p:cNvPr>
          <p:cNvPicPr>
            <a:picLocks noChangeAspect="1"/>
          </p:cNvPicPr>
          <p:nvPr/>
        </p:nvPicPr>
        <p:blipFill>
          <a:blip r:embed="rId3"/>
          <a:stretch>
            <a:fillRect/>
          </a:stretch>
        </p:blipFill>
        <p:spPr>
          <a:xfrm>
            <a:off x="1467612" y="1523321"/>
            <a:ext cx="7137545" cy="3363810"/>
          </a:xfrm>
          <a:prstGeom prst="rect">
            <a:avLst/>
          </a:prstGeom>
        </p:spPr>
      </p:pic>
      <p:sp>
        <p:nvSpPr>
          <p:cNvPr id="6" name="TextBox 5">
            <a:extLst>
              <a:ext uri="{FF2B5EF4-FFF2-40B4-BE49-F238E27FC236}">
                <a16:creationId xmlns:a16="http://schemas.microsoft.com/office/drawing/2014/main" id="{166BDCA5-D3D4-447B-A098-C5583BE1D204}"/>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32</a:t>
            </a:fld>
            <a:endParaRPr lang="en-US" dirty="0"/>
          </a:p>
        </p:txBody>
      </p:sp>
    </p:spTree>
    <p:extLst>
      <p:ext uri="{BB962C8B-B14F-4D97-AF65-F5344CB8AC3E}">
        <p14:creationId xmlns:p14="http://schemas.microsoft.com/office/powerpoint/2010/main" val="749256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a:xfrm>
            <a:off x="1353312" y="365126"/>
            <a:ext cx="7525512" cy="573338"/>
          </a:xfrm>
        </p:spPr>
        <p:txBody>
          <a:bodyPr/>
          <a:lstStyle/>
          <a:p>
            <a:r>
              <a:rPr lang="en-US" dirty="0"/>
              <a:t>Application Overview</a:t>
            </a:r>
          </a:p>
        </p:txBody>
      </p:sp>
      <p:pic>
        <p:nvPicPr>
          <p:cNvPr id="4" name="Picture 3">
            <a:extLst>
              <a:ext uri="{FF2B5EF4-FFF2-40B4-BE49-F238E27FC236}">
                <a16:creationId xmlns:a16="http://schemas.microsoft.com/office/drawing/2014/main" id="{7D925BBD-CB13-486A-9AEF-FC91C8100B7B}"/>
              </a:ext>
            </a:extLst>
          </p:cNvPr>
          <p:cNvPicPr>
            <a:picLocks noChangeAspect="1"/>
          </p:cNvPicPr>
          <p:nvPr/>
        </p:nvPicPr>
        <p:blipFill>
          <a:blip r:embed="rId2"/>
          <a:stretch>
            <a:fillRect/>
          </a:stretch>
        </p:blipFill>
        <p:spPr>
          <a:xfrm>
            <a:off x="1239011" y="1222286"/>
            <a:ext cx="6980791" cy="2993499"/>
          </a:xfrm>
          <a:prstGeom prst="rect">
            <a:avLst/>
          </a:prstGeom>
        </p:spPr>
      </p:pic>
      <p:sp>
        <p:nvSpPr>
          <p:cNvPr id="5" name="TextBox 4">
            <a:extLst>
              <a:ext uri="{FF2B5EF4-FFF2-40B4-BE49-F238E27FC236}">
                <a16:creationId xmlns:a16="http://schemas.microsoft.com/office/drawing/2014/main" id="{0EC6E82E-FEF1-4BEF-93BF-877B38AC4488}"/>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33</a:t>
            </a:fld>
            <a:endParaRPr lang="en-US" dirty="0"/>
          </a:p>
        </p:txBody>
      </p:sp>
    </p:spTree>
    <p:extLst>
      <p:ext uri="{BB962C8B-B14F-4D97-AF65-F5344CB8AC3E}">
        <p14:creationId xmlns:p14="http://schemas.microsoft.com/office/powerpoint/2010/main" val="3748652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a:xfrm>
            <a:off x="1353312" y="365126"/>
            <a:ext cx="7525512" cy="573338"/>
          </a:xfrm>
        </p:spPr>
        <p:txBody>
          <a:bodyPr/>
          <a:lstStyle/>
          <a:p>
            <a:r>
              <a:rPr lang="en-US" dirty="0"/>
              <a:t>Application Overview</a:t>
            </a:r>
          </a:p>
        </p:txBody>
      </p:sp>
      <p:pic>
        <p:nvPicPr>
          <p:cNvPr id="5" name="Picture 4">
            <a:extLst>
              <a:ext uri="{FF2B5EF4-FFF2-40B4-BE49-F238E27FC236}">
                <a16:creationId xmlns:a16="http://schemas.microsoft.com/office/drawing/2014/main" id="{A7CE26F5-2A60-421A-B565-AACC9F219931}"/>
              </a:ext>
            </a:extLst>
          </p:cNvPr>
          <p:cNvPicPr>
            <a:picLocks noChangeAspect="1"/>
          </p:cNvPicPr>
          <p:nvPr/>
        </p:nvPicPr>
        <p:blipFill>
          <a:blip r:embed="rId2"/>
          <a:stretch>
            <a:fillRect/>
          </a:stretch>
        </p:blipFill>
        <p:spPr>
          <a:xfrm>
            <a:off x="1353312" y="1327638"/>
            <a:ext cx="7269903" cy="3810837"/>
          </a:xfrm>
          <a:prstGeom prst="rect">
            <a:avLst/>
          </a:prstGeom>
        </p:spPr>
      </p:pic>
      <p:sp>
        <p:nvSpPr>
          <p:cNvPr id="4" name="TextBox 3">
            <a:extLst>
              <a:ext uri="{FF2B5EF4-FFF2-40B4-BE49-F238E27FC236}">
                <a16:creationId xmlns:a16="http://schemas.microsoft.com/office/drawing/2014/main" id="{1421211C-EA7A-4DA6-8AF7-01FB27AEC6BF}"/>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34</a:t>
            </a:fld>
            <a:endParaRPr lang="en-US" dirty="0"/>
          </a:p>
        </p:txBody>
      </p:sp>
    </p:spTree>
    <p:extLst>
      <p:ext uri="{BB962C8B-B14F-4D97-AF65-F5344CB8AC3E}">
        <p14:creationId xmlns:p14="http://schemas.microsoft.com/office/powerpoint/2010/main" val="3527174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7851-6870-4B26-9142-EEE8D749C61F}"/>
              </a:ext>
            </a:extLst>
          </p:cNvPr>
          <p:cNvSpPr>
            <a:spLocks noGrp="1"/>
          </p:cNvSpPr>
          <p:nvPr>
            <p:ph type="title"/>
          </p:nvPr>
        </p:nvSpPr>
        <p:spPr>
          <a:xfrm>
            <a:off x="1353312" y="365126"/>
            <a:ext cx="7525512" cy="573338"/>
          </a:xfrm>
        </p:spPr>
        <p:txBody>
          <a:bodyPr/>
          <a:lstStyle/>
          <a:p>
            <a:r>
              <a:rPr lang="en-US" dirty="0"/>
              <a:t>Application Overview</a:t>
            </a:r>
          </a:p>
        </p:txBody>
      </p:sp>
      <p:pic>
        <p:nvPicPr>
          <p:cNvPr id="5" name="Picture 4">
            <a:extLst>
              <a:ext uri="{FF2B5EF4-FFF2-40B4-BE49-F238E27FC236}">
                <a16:creationId xmlns:a16="http://schemas.microsoft.com/office/drawing/2014/main" id="{35AE20C1-DD58-40EA-B2F2-FC387AC652C9}"/>
              </a:ext>
            </a:extLst>
          </p:cNvPr>
          <p:cNvPicPr>
            <a:picLocks noChangeAspect="1"/>
          </p:cNvPicPr>
          <p:nvPr/>
        </p:nvPicPr>
        <p:blipFill>
          <a:blip r:embed="rId2"/>
          <a:stretch>
            <a:fillRect/>
          </a:stretch>
        </p:blipFill>
        <p:spPr>
          <a:xfrm>
            <a:off x="1353312" y="1372892"/>
            <a:ext cx="6146526" cy="2116898"/>
          </a:xfrm>
          <a:prstGeom prst="rect">
            <a:avLst/>
          </a:prstGeom>
        </p:spPr>
      </p:pic>
      <p:pic>
        <p:nvPicPr>
          <p:cNvPr id="7" name="Picture 6">
            <a:extLst>
              <a:ext uri="{FF2B5EF4-FFF2-40B4-BE49-F238E27FC236}">
                <a16:creationId xmlns:a16="http://schemas.microsoft.com/office/drawing/2014/main" id="{EF6A1E31-ADB0-4B13-9E55-5743283A1653}"/>
              </a:ext>
            </a:extLst>
          </p:cNvPr>
          <p:cNvPicPr>
            <a:picLocks noChangeAspect="1"/>
          </p:cNvPicPr>
          <p:nvPr/>
        </p:nvPicPr>
        <p:blipFill>
          <a:blip r:embed="rId3"/>
          <a:stretch>
            <a:fillRect/>
          </a:stretch>
        </p:blipFill>
        <p:spPr>
          <a:xfrm>
            <a:off x="1353312" y="3297116"/>
            <a:ext cx="6146526" cy="2864198"/>
          </a:xfrm>
          <a:prstGeom prst="rect">
            <a:avLst/>
          </a:prstGeom>
        </p:spPr>
      </p:pic>
      <p:sp>
        <p:nvSpPr>
          <p:cNvPr id="6" name="TextBox 5">
            <a:extLst>
              <a:ext uri="{FF2B5EF4-FFF2-40B4-BE49-F238E27FC236}">
                <a16:creationId xmlns:a16="http://schemas.microsoft.com/office/drawing/2014/main" id="{2C00708E-B72E-40D8-874B-F6EA6EAD76E5}"/>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35</a:t>
            </a:fld>
            <a:endParaRPr lang="en-US" dirty="0"/>
          </a:p>
        </p:txBody>
      </p:sp>
    </p:spTree>
    <p:extLst>
      <p:ext uri="{BB962C8B-B14F-4D97-AF65-F5344CB8AC3E}">
        <p14:creationId xmlns:p14="http://schemas.microsoft.com/office/powerpoint/2010/main" val="3527658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C5A9-6E69-4209-A567-7970BEF4F103}"/>
              </a:ext>
            </a:extLst>
          </p:cNvPr>
          <p:cNvSpPr>
            <a:spLocks noGrp="1"/>
          </p:cNvSpPr>
          <p:nvPr>
            <p:ph type="title"/>
          </p:nvPr>
        </p:nvSpPr>
        <p:spPr/>
        <p:txBody>
          <a:bodyPr/>
          <a:lstStyle/>
          <a:p>
            <a:r>
              <a:rPr lang="en-US" sz="6000" dirty="0">
                <a:solidFill>
                  <a:schemeClr val="tx1">
                    <a:lumMod val="75000"/>
                    <a:lumOff val="25000"/>
                  </a:schemeClr>
                </a:solidFill>
                <a:cs typeface="Arial" panose="020B0604020202020204" pitchFamily="34" charset="0"/>
              </a:rPr>
              <a:t>Support for finding future funding streams</a:t>
            </a:r>
          </a:p>
        </p:txBody>
      </p:sp>
      <p:sp>
        <p:nvSpPr>
          <p:cNvPr id="3" name="TextBox 2">
            <a:extLst>
              <a:ext uri="{FF2B5EF4-FFF2-40B4-BE49-F238E27FC236}">
                <a16:creationId xmlns:a16="http://schemas.microsoft.com/office/drawing/2014/main" id="{23ACEA3F-B219-40D6-AD95-3E2297DAFF9F}"/>
              </a:ext>
            </a:extLst>
          </p:cNvPr>
          <p:cNvSpPr txBox="1"/>
          <p:nvPr/>
        </p:nvSpPr>
        <p:spPr>
          <a:xfrm>
            <a:off x="0" y="0"/>
            <a:ext cx="465992" cy="369332"/>
          </a:xfrm>
          <a:prstGeom prst="rect">
            <a:avLst/>
          </a:prstGeom>
          <a:noFill/>
        </p:spPr>
        <p:txBody>
          <a:bodyPr wrap="square" rtlCol="0">
            <a:spAutoFit/>
          </a:bodyPr>
          <a:lstStyle/>
          <a:p>
            <a:fld id="{86883AAE-B1AD-4962-AFEA-550B7DF3BEEF}" type="slidenum">
              <a:rPr lang="en-US" smtClean="0"/>
              <a:t>36</a:t>
            </a:fld>
            <a:endParaRPr lang="en-US" dirty="0"/>
          </a:p>
        </p:txBody>
      </p:sp>
    </p:spTree>
    <p:extLst>
      <p:ext uri="{BB962C8B-B14F-4D97-AF65-F5344CB8AC3E}">
        <p14:creationId xmlns:p14="http://schemas.microsoft.com/office/powerpoint/2010/main" val="296967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0" rIns="91440" bIns="0" numCol="1" anchor="ctr" anchorCtr="0" compatLnSpc="1">
            <a:prstTxWarp prst="textNoShape">
              <a:avLst/>
            </a:prstTxWarp>
            <a:normAutofit/>
          </a:bodyPr>
          <a:lstStyle/>
          <a:p>
            <a:r>
              <a:rPr lang="en-US" b="1" dirty="0"/>
              <a:t>Want more information?</a:t>
            </a:r>
          </a:p>
        </p:txBody>
      </p:sp>
      <p:sp>
        <p:nvSpPr>
          <p:cNvPr id="4" name="Slide Number Placeholder 3">
            <a:extLst>
              <a:ext uri="{FF2B5EF4-FFF2-40B4-BE49-F238E27FC236}">
                <a16:creationId xmlns:a16="http://schemas.microsoft.com/office/drawing/2014/main" id="{AECA2639-1FC0-47DC-888D-17597FB49107}"/>
              </a:ext>
            </a:extLst>
          </p:cNvPr>
          <p:cNvSpPr>
            <a:spLocks noGrp="1"/>
          </p:cNvSpPr>
          <p:nvPr>
            <p:ph type="sldNum" sz="quarter" idx="4294967295"/>
          </p:nvPr>
        </p:nvSpPr>
        <p:spPr>
          <a:xfrm>
            <a:off x="0" y="6305550"/>
            <a:ext cx="360363" cy="179388"/>
          </a:xfrm>
        </p:spPr>
        <p:txBody>
          <a:bodyPr vert="horz" wrap="square" lIns="0" tIns="0" rIns="0" bIns="0" numCol="1" anchor="b" anchorCtr="0" compatLnSpc="1">
            <a:prstTxWarp prst="textNoShape">
              <a:avLst/>
            </a:prstTxWarp>
            <a:normAutofit fontScale="77500" lnSpcReduction="20000"/>
          </a:bodyPr>
          <a:lstStyle/>
          <a:p>
            <a:pPr>
              <a:spcAft>
                <a:spcPts val="600"/>
              </a:spcAft>
            </a:pPr>
            <a:fld id="{29DB57FE-FD79-455B-AEDA-1CCD5E6F40A4}" type="slidenum">
              <a:rPr lang="en-US" kern="1200">
                <a:latin typeface="+mj-lt"/>
                <a:ea typeface="+mn-ea"/>
                <a:cs typeface="+mn-cs"/>
              </a:rPr>
              <a:pPr>
                <a:spcAft>
                  <a:spcPts val="600"/>
                </a:spcAft>
              </a:pPr>
              <a:t>37</a:t>
            </a:fld>
            <a:endParaRPr lang="en-US" kern="1200" dirty="0">
              <a:latin typeface="+mj-lt"/>
              <a:ea typeface="+mn-ea"/>
              <a:cs typeface="+mn-cs"/>
            </a:endParaRPr>
          </a:p>
        </p:txBody>
      </p:sp>
      <p:sp>
        <p:nvSpPr>
          <p:cNvPr id="3" name="TextBox 2">
            <a:extLst>
              <a:ext uri="{FF2B5EF4-FFF2-40B4-BE49-F238E27FC236}">
                <a16:creationId xmlns:a16="http://schemas.microsoft.com/office/drawing/2014/main" id="{16884AFF-3231-4978-86D0-BC943519368F}"/>
              </a:ext>
            </a:extLst>
          </p:cNvPr>
          <p:cNvSpPr txBox="1"/>
          <p:nvPr/>
        </p:nvSpPr>
        <p:spPr bwMode="auto">
          <a:xfrm>
            <a:off x="1636776" y="2510764"/>
            <a:ext cx="6960898" cy="3551708"/>
          </a:xfrm>
          <a:prstGeom prst="rect">
            <a:avLst/>
          </a:prstGeom>
          <a:noFill/>
          <a:ln>
            <a:noFill/>
          </a:ln>
        </p:spPr>
        <p:txBody>
          <a:bodyPr vert="horz" wrap="square" lIns="0" tIns="0" rIns="0" bIns="0" numCol="1" rtlCol="0" anchor="t" anchorCtr="0" compatLnSpc="1">
            <a:prstTxWarp prst="textNoShape">
              <a:avLst/>
            </a:prstTxWarp>
            <a:normAutofit/>
          </a:bodyPr>
          <a:lstStyle/>
          <a:p>
            <a:pPr fontAlgn="base">
              <a:lnSpc>
                <a:spcPct val="75000"/>
              </a:lnSpc>
              <a:spcAft>
                <a:spcPts val="600"/>
              </a:spcAft>
            </a:pPr>
            <a:r>
              <a:rPr lang="en-US" sz="2000" b="1" dirty="0"/>
              <a:t>Jack Reagan</a:t>
            </a:r>
          </a:p>
          <a:p>
            <a:pPr fontAlgn="base">
              <a:lnSpc>
                <a:spcPct val="75000"/>
              </a:lnSpc>
              <a:spcAft>
                <a:spcPts val="600"/>
              </a:spcAft>
            </a:pPr>
            <a:r>
              <a:rPr lang="en-US" sz="2000" dirty="0"/>
              <a:t>State and Local Government Practice Leader </a:t>
            </a:r>
          </a:p>
          <a:p>
            <a:pPr fontAlgn="base">
              <a:lnSpc>
                <a:spcPct val="75000"/>
              </a:lnSpc>
              <a:spcAft>
                <a:spcPts val="600"/>
              </a:spcAft>
            </a:pPr>
            <a:r>
              <a:rPr lang="en-US" sz="2000" dirty="0"/>
              <a:t>410 423 4832| </a:t>
            </a:r>
            <a:r>
              <a:rPr lang="en-US" sz="2000" dirty="0">
                <a:hlinkClick r:id="rId2">
                  <a:extLst>
                    <a:ext uri="{A12FA001-AC4F-418D-AE19-62706E023703}">
                      <ahyp:hlinkClr xmlns:ahyp="http://schemas.microsoft.com/office/drawing/2018/hyperlinkcolor" xmlns="" val="tx"/>
                    </a:ext>
                  </a:extLst>
                </a:hlinkClick>
              </a:rPr>
              <a:t>jreagan@uhy-us.com</a:t>
            </a:r>
            <a:endParaRPr lang="en-US" sz="2000" dirty="0"/>
          </a:p>
          <a:p>
            <a:pPr fontAlgn="base">
              <a:lnSpc>
                <a:spcPct val="75000"/>
              </a:lnSpc>
              <a:spcAft>
                <a:spcPts val="600"/>
              </a:spcAft>
            </a:pPr>
            <a:endParaRPr lang="en-US" sz="2000" dirty="0"/>
          </a:p>
          <a:p>
            <a:pPr fontAlgn="base">
              <a:lnSpc>
                <a:spcPct val="75000"/>
              </a:lnSpc>
              <a:spcAft>
                <a:spcPts val="600"/>
              </a:spcAft>
            </a:pPr>
            <a:endParaRPr lang="en-US" sz="2000" dirty="0"/>
          </a:p>
          <a:p>
            <a:pPr fontAlgn="base">
              <a:lnSpc>
                <a:spcPct val="75000"/>
              </a:lnSpc>
              <a:spcAft>
                <a:spcPts val="600"/>
              </a:spcAft>
            </a:pPr>
            <a:r>
              <a:rPr lang="en-US" sz="2000" b="1" dirty="0"/>
              <a:t>Stacy Farber</a:t>
            </a:r>
          </a:p>
          <a:p>
            <a:pPr fontAlgn="base">
              <a:lnSpc>
                <a:spcPct val="75000"/>
              </a:lnSpc>
              <a:spcAft>
                <a:spcPts val="600"/>
              </a:spcAft>
            </a:pPr>
            <a:r>
              <a:rPr lang="en-US" sz="2000" dirty="0"/>
              <a:t>Principal</a:t>
            </a:r>
          </a:p>
          <a:p>
            <a:pPr fontAlgn="base">
              <a:lnSpc>
                <a:spcPct val="75000"/>
              </a:lnSpc>
              <a:spcAft>
                <a:spcPts val="600"/>
              </a:spcAft>
            </a:pPr>
            <a:r>
              <a:rPr lang="en-US" sz="2000" dirty="0"/>
              <a:t>860 221 7609| </a:t>
            </a:r>
            <a:r>
              <a:rPr lang="en-US" sz="2000" dirty="0">
                <a:hlinkClick r:id="rId3">
                  <a:extLst>
                    <a:ext uri="{A12FA001-AC4F-418D-AE19-62706E023703}">
                      <ahyp:hlinkClr xmlns:ahyp="http://schemas.microsoft.com/office/drawing/2018/hyperlinkcolor" xmlns="" val="tx"/>
                    </a:ext>
                  </a:extLst>
                </a:hlinkClick>
              </a:rPr>
              <a:t>sfarber@uhy-us.com</a:t>
            </a:r>
            <a:endParaRPr lang="en-US" sz="2000" dirty="0"/>
          </a:p>
          <a:p>
            <a:pPr fontAlgn="base">
              <a:lnSpc>
                <a:spcPct val="75000"/>
              </a:lnSpc>
              <a:spcAft>
                <a:spcPts val="600"/>
              </a:spcAft>
            </a:pPr>
            <a:endParaRPr lang="en-US" sz="2000" dirty="0"/>
          </a:p>
          <a:p>
            <a:pPr fontAlgn="base">
              <a:spcAft>
                <a:spcPts val="600"/>
              </a:spcAft>
            </a:pPr>
            <a:endParaRPr lang="en-US" sz="2400" dirty="0">
              <a:solidFill>
                <a:schemeClr val="tx2"/>
              </a:solidFill>
            </a:endParaRPr>
          </a:p>
          <a:p>
            <a:pPr fontAlgn="base">
              <a:spcAft>
                <a:spcPts val="600"/>
              </a:spcAft>
            </a:pPr>
            <a:endParaRPr lang="en-US" sz="2400" dirty="0">
              <a:solidFill>
                <a:schemeClr val="tx2"/>
              </a:solidFill>
            </a:endParaRPr>
          </a:p>
          <a:p>
            <a:pPr fontAlgn="base">
              <a:spcAft>
                <a:spcPts val="600"/>
              </a:spcAft>
            </a:pPr>
            <a:endParaRPr lang="en-US" sz="2400" dirty="0">
              <a:solidFill>
                <a:schemeClr val="tx2"/>
              </a:solidFill>
            </a:endParaRPr>
          </a:p>
          <a:p>
            <a:pPr fontAlgn="base">
              <a:spcAft>
                <a:spcPts val="600"/>
              </a:spcAft>
            </a:pPr>
            <a:endParaRPr lang="en-US" sz="2400" dirty="0">
              <a:solidFill>
                <a:schemeClr val="tx2"/>
              </a:solidFill>
            </a:endParaRPr>
          </a:p>
          <a:p>
            <a:pPr fontAlgn="base">
              <a:spcAft>
                <a:spcPts val="600"/>
              </a:spcAft>
            </a:pPr>
            <a:endParaRPr lang="en-US" sz="2400" dirty="0">
              <a:solidFill>
                <a:schemeClr val="tx2"/>
              </a:solidFill>
            </a:endParaRPr>
          </a:p>
        </p:txBody>
      </p:sp>
    </p:spTree>
    <p:extLst>
      <p:ext uri="{BB962C8B-B14F-4D97-AF65-F5344CB8AC3E}">
        <p14:creationId xmlns:p14="http://schemas.microsoft.com/office/powerpoint/2010/main" val="4018627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EB33C1-9355-4DA3-9BAC-32842CE6B63E}"/>
              </a:ext>
            </a:extLst>
          </p:cNvPr>
          <p:cNvSpPr txBox="1">
            <a:spLocks noGrp="1"/>
          </p:cNvSpPr>
          <p:nvPr>
            <p:ph idx="1"/>
          </p:nvPr>
        </p:nvSpPr>
        <p:spPr>
          <a:xfrm>
            <a:off x="1600200" y="4152899"/>
            <a:ext cx="7147560" cy="2024063"/>
          </a:xfrm>
          <a:prstGeom prst="rect">
            <a:avLst/>
          </a:prstGeom>
          <a:noFill/>
        </p:spPr>
        <p:txBody>
          <a:bodyPr wrap="square" lIns="0" tIns="0" rIns="0" bIns="0" rtlCol="0">
            <a:noAutofit/>
          </a:bodyPr>
          <a:lstStyle/>
          <a:p>
            <a:pPr marL="0" indent="0">
              <a:buNone/>
            </a:pPr>
            <a:r>
              <a:rPr lang="en-US" sz="800" dirty="0">
                <a:latin typeface="+mj-lt"/>
                <a:cs typeface="Arial" panose="020B0604020202020204" pitchFamily="34" charset="0"/>
              </a:rPr>
              <a:t>Copyright © 2021 UHY LLP. All rights reserved.</a:t>
            </a:r>
          </a:p>
          <a:p>
            <a:pPr marL="0" indent="0">
              <a:buNone/>
            </a:pPr>
            <a:r>
              <a:rPr lang="en-US" sz="800" dirty="0">
                <a:latin typeface="+mj-lt"/>
                <a:cs typeface="Arial" panose="020B0604020202020204" pitchFamily="34" charset="0"/>
              </a:rPr>
              <a:t>Our firm provides the information in this webinar as tax information and general business or economic information or analysis for educational purposes, and none of the information contained herein is intended to serve as a solicitation of any service or product. This information does not constitute the provision of legal advice, tax advice, accounting services, investment advice, or professional consulting of any kind. The information provided herein should not be used as a substitute for consultation with professional tax, accounting, legal, or other competent advisors. Before making any decision or taking any action, you should consult a professional advisor who has been provided with all pertinent facts relevant to your particular situation. Information presented in this webinar is not intended to be used, and cannot be used by any taxpayer, for the purpose of avoiding accuracy-related penalties that may be imposed on the taxpayer. The information is provided "as is," with no assurance or guarantee of completeness, accuracy, or timeliness of the information, and without warranty of any kind, express or implied, including but not limited to warranties of performance, merchantability, and fitness for a particular purpose.     </a:t>
            </a:r>
          </a:p>
          <a:p>
            <a:pPr marL="0" indent="0">
              <a:buNone/>
            </a:pPr>
            <a:r>
              <a:rPr lang="en-US" sz="800" dirty="0">
                <a:latin typeface="+mj-lt"/>
                <a:cs typeface="Arial" panose="020B0604020202020204" pitchFamily="34" charset="0"/>
              </a:rPr>
              <a:t>UHY Advisors, Inc. provides tax and business consulting services through wholly owned subsidiary entities that operate under the name of "UHY Advisors."  UHY Advisors, Inc. and its subsidiary entities are not licensed CPA firms.  UHY LLP is a licensed independent CPA firm that performs attest services in an alternative practice structure with UHY Advisors, Inc. and its subsidiary entities. UHY Advisors, Inc. and UHY LLP are U.S. members of Urbach Hacker Young International Limited, a UK company, and form part of the international UHY network of legally independent accounting and consulting firms. "UHY" is the brand name for the UHY international network. Any services described herein are provided by UHY Advisors and/or UHY LLP (as the case may be) and not by UHY or any other member firm of UHY. Neither UHY nor any member of UHY has any liability for services provided by other members.</a:t>
            </a:r>
          </a:p>
        </p:txBody>
      </p:sp>
    </p:spTree>
    <p:extLst>
      <p:ext uri="{BB962C8B-B14F-4D97-AF65-F5344CB8AC3E}">
        <p14:creationId xmlns:p14="http://schemas.microsoft.com/office/powerpoint/2010/main" val="65614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C6C6-C1DE-49F6-ADBE-B8AB7EE6CAB8}"/>
              </a:ext>
            </a:extLst>
          </p:cNvPr>
          <p:cNvSpPr>
            <a:spLocks noGrp="1"/>
          </p:cNvSpPr>
          <p:nvPr>
            <p:ph type="title"/>
          </p:nvPr>
        </p:nvSpPr>
        <p:spPr/>
        <p:txBody>
          <a:bodyPr/>
          <a:lstStyle/>
          <a:p>
            <a:r>
              <a:rPr lang="en-US" dirty="0"/>
              <a:t>What can ARPA funds be used for?</a:t>
            </a:r>
          </a:p>
        </p:txBody>
      </p:sp>
      <p:sp>
        <p:nvSpPr>
          <p:cNvPr id="4" name="Text Placeholder 3">
            <a:extLst>
              <a:ext uri="{FF2B5EF4-FFF2-40B4-BE49-F238E27FC236}">
                <a16:creationId xmlns:a16="http://schemas.microsoft.com/office/drawing/2014/main" id="{CC409E1F-97D2-4BAC-AB1F-B598F0E298A2}"/>
              </a:ext>
            </a:extLst>
          </p:cNvPr>
          <p:cNvSpPr>
            <a:spLocks noGrp="1"/>
          </p:cNvSpPr>
          <p:nvPr>
            <p:ph idx="1"/>
          </p:nvPr>
        </p:nvSpPr>
        <p:spPr>
          <a:xfrm>
            <a:off x="1353312" y="1825625"/>
            <a:ext cx="7525512" cy="4351338"/>
          </a:xfrm>
        </p:spPr>
        <p:txBody>
          <a:bodyPr>
            <a:noAutofit/>
          </a:bodyPr>
          <a:lstStyle/>
          <a:p>
            <a:pPr marL="285750" indent="-285750" algn="l">
              <a:lnSpc>
                <a:spcPct val="110000"/>
              </a:lnSpc>
              <a:spcBef>
                <a:spcPts val="0"/>
              </a:spcBef>
              <a:spcAft>
                <a:spcPts val="0"/>
              </a:spcAft>
              <a:buFont typeface="Arial" panose="020B0604020202020204" pitchFamily="34" charset="0"/>
              <a:buChar char="•"/>
            </a:pPr>
            <a:r>
              <a:rPr lang="en-US" sz="2200" b="0" i="0" u="none" strike="noStrike" baseline="0" dirty="0"/>
              <a:t>Respond to or mitigate the COVID-19 health emergency or its negative economic impacts, including: </a:t>
            </a:r>
          </a:p>
          <a:p>
            <a:pPr marL="555750" lvl="1" indent="-285750">
              <a:lnSpc>
                <a:spcPct val="110000"/>
              </a:lnSpc>
              <a:spcBef>
                <a:spcPts val="0"/>
              </a:spcBef>
              <a:spcAft>
                <a:spcPts val="0"/>
              </a:spcAft>
              <a:buFont typeface="Arial" panose="020B0604020202020204" pitchFamily="34" charset="0"/>
              <a:buChar char="•"/>
            </a:pPr>
            <a:r>
              <a:rPr lang="en-US" sz="1800" b="0" i="0" u="none" strike="noStrike" baseline="0" dirty="0"/>
              <a:t>assistance to households</a:t>
            </a:r>
          </a:p>
          <a:p>
            <a:pPr marL="555750" lvl="1" indent="-285750">
              <a:lnSpc>
                <a:spcPct val="110000"/>
              </a:lnSpc>
              <a:spcBef>
                <a:spcPts val="0"/>
              </a:spcBef>
              <a:spcAft>
                <a:spcPts val="0"/>
              </a:spcAft>
              <a:buFont typeface="Arial" panose="020B0604020202020204" pitchFamily="34" charset="0"/>
              <a:buChar char="•"/>
            </a:pPr>
            <a:r>
              <a:rPr lang="en-US" sz="1800" b="0" i="0" u="none" strike="noStrike" baseline="0" dirty="0"/>
              <a:t>small businesses</a:t>
            </a:r>
          </a:p>
          <a:p>
            <a:pPr marL="555750" lvl="1" indent="-285750">
              <a:lnSpc>
                <a:spcPct val="110000"/>
              </a:lnSpc>
              <a:spcBef>
                <a:spcPts val="0"/>
              </a:spcBef>
              <a:spcAft>
                <a:spcPts val="0"/>
              </a:spcAft>
              <a:buFont typeface="Arial" panose="020B0604020202020204" pitchFamily="34" charset="0"/>
              <a:buChar char="•"/>
            </a:pPr>
            <a:r>
              <a:rPr lang="en-US" sz="1800" b="0" i="0" u="none" strike="noStrike" baseline="0" dirty="0"/>
              <a:t>nonprofits</a:t>
            </a:r>
          </a:p>
          <a:p>
            <a:pPr marL="555750" lvl="1" indent="-285750">
              <a:lnSpc>
                <a:spcPct val="110000"/>
              </a:lnSpc>
              <a:spcBef>
                <a:spcPts val="0"/>
              </a:spcBef>
              <a:spcAft>
                <a:spcPts val="0"/>
              </a:spcAft>
              <a:buFont typeface="Arial" panose="020B0604020202020204" pitchFamily="34" charset="0"/>
              <a:buChar char="•"/>
            </a:pPr>
            <a:r>
              <a:rPr lang="en-US" sz="1800" b="0" i="0" u="none" strike="noStrike" baseline="0" dirty="0"/>
              <a:t>aid for tourism, travel, and hospitality</a:t>
            </a:r>
          </a:p>
          <a:p>
            <a:pPr marL="285750" indent="-285750" algn="l">
              <a:lnSpc>
                <a:spcPct val="110000"/>
              </a:lnSpc>
              <a:spcBef>
                <a:spcPts val="0"/>
              </a:spcBef>
              <a:spcAft>
                <a:spcPts val="0"/>
              </a:spcAft>
              <a:buFont typeface="Arial" panose="020B0604020202020204" pitchFamily="34" charset="0"/>
              <a:buChar char="•"/>
            </a:pPr>
            <a:r>
              <a:rPr lang="en-US" sz="2200" b="0" i="0" u="none" strike="noStrike" baseline="0" dirty="0"/>
              <a:t>To provide essential workers with premium pay</a:t>
            </a:r>
          </a:p>
          <a:p>
            <a:pPr marL="285750" indent="-285750" algn="l">
              <a:lnSpc>
                <a:spcPct val="110000"/>
              </a:lnSpc>
              <a:spcBef>
                <a:spcPts val="0"/>
              </a:spcBef>
              <a:spcAft>
                <a:spcPts val="0"/>
              </a:spcAft>
              <a:buFont typeface="Arial" panose="020B0604020202020204" pitchFamily="34" charset="0"/>
              <a:buChar char="•"/>
            </a:pPr>
            <a:r>
              <a:rPr lang="en-US" sz="2200" b="0" i="0" u="none" strike="noStrike" baseline="0" dirty="0"/>
              <a:t>Cover revenue loss incurred as a result of the COVID-19 emergency</a:t>
            </a:r>
          </a:p>
          <a:p>
            <a:pPr marL="285750" indent="-285750" algn="l">
              <a:lnSpc>
                <a:spcPct val="110000"/>
              </a:lnSpc>
              <a:spcBef>
                <a:spcPts val="0"/>
              </a:spcBef>
              <a:spcAft>
                <a:spcPts val="0"/>
              </a:spcAft>
              <a:buFont typeface="Arial" panose="020B0604020202020204" pitchFamily="34" charset="0"/>
              <a:buChar char="•"/>
            </a:pPr>
            <a:r>
              <a:rPr lang="en-US" sz="2200" dirty="0"/>
              <a:t>Address systemic public health and economic challenges that have contributed to the unequal impact of the pandemic </a:t>
            </a:r>
            <a:endParaRPr lang="en-US" sz="2200" b="0" i="0" u="none" strike="noStrike" baseline="0" dirty="0"/>
          </a:p>
          <a:p>
            <a:pPr marL="285750" indent="-285750" algn="l">
              <a:lnSpc>
                <a:spcPct val="110000"/>
              </a:lnSpc>
              <a:spcBef>
                <a:spcPts val="0"/>
              </a:spcBef>
              <a:spcAft>
                <a:spcPts val="0"/>
              </a:spcAft>
              <a:buFont typeface="Arial" panose="020B0604020202020204" pitchFamily="34" charset="0"/>
              <a:buChar char="•"/>
            </a:pPr>
            <a:r>
              <a:rPr lang="en-US" sz="2200" b="0" i="0" u="none" strike="noStrike" baseline="0" dirty="0"/>
              <a:t>To make necessary investments in water, sewer, or broadband infrastructure</a:t>
            </a:r>
            <a:endParaRPr lang="en-US" sz="2200" dirty="0"/>
          </a:p>
        </p:txBody>
      </p:sp>
      <p:sp>
        <p:nvSpPr>
          <p:cNvPr id="3" name="Slide Number Placeholder 2">
            <a:extLst>
              <a:ext uri="{FF2B5EF4-FFF2-40B4-BE49-F238E27FC236}">
                <a16:creationId xmlns:a16="http://schemas.microsoft.com/office/drawing/2014/main" id="{E21E5BF7-AA3E-4A6B-B3D0-07C3A45B7E50}"/>
              </a:ext>
            </a:extLst>
          </p:cNvPr>
          <p:cNvSpPr>
            <a:spLocks noGrp="1"/>
          </p:cNvSpPr>
          <p:nvPr>
            <p:ph type="sldNum" sz="quarter" idx="4294967295"/>
          </p:nvPr>
        </p:nvSpPr>
        <p:spPr>
          <a:xfrm>
            <a:off x="0" y="0"/>
            <a:ext cx="0" cy="0"/>
          </a:xfrm>
        </p:spPr>
        <p:txBody>
          <a:bodyPr/>
          <a:lstStyle/>
          <a:p>
            <a:fld id="{F795E88F-7D9A-4261-8E02-F16CE4457A9A}" type="slidenum">
              <a:rPr lang="en-US" smtClean="0"/>
              <a:pPr/>
              <a:t>4</a:t>
            </a:fld>
            <a:endParaRPr lang="en-US" dirty="0"/>
          </a:p>
        </p:txBody>
      </p:sp>
    </p:spTree>
    <p:extLst>
      <p:ext uri="{BB962C8B-B14F-4D97-AF65-F5344CB8AC3E}">
        <p14:creationId xmlns:p14="http://schemas.microsoft.com/office/powerpoint/2010/main" val="87463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9B6F-FE34-41AA-9B44-E27A0DF65325}"/>
              </a:ext>
            </a:extLst>
          </p:cNvPr>
          <p:cNvSpPr>
            <a:spLocks noGrp="1"/>
          </p:cNvSpPr>
          <p:nvPr>
            <p:ph type="title"/>
          </p:nvPr>
        </p:nvSpPr>
        <p:spPr>
          <a:xfrm>
            <a:off x="1371600" y="291090"/>
            <a:ext cx="7143748" cy="460602"/>
          </a:xfrm>
        </p:spPr>
        <p:txBody>
          <a:bodyPr vert="horz" lIns="91440" tIns="45720" rIns="91440" bIns="45720" rtlCol="0" anchor="b">
            <a:noAutofit/>
          </a:bodyPr>
          <a:lstStyle/>
          <a:p>
            <a:r>
              <a:rPr lang="en-US" sz="2900" kern="1200" dirty="0">
                <a:solidFill>
                  <a:schemeClr val="tx1"/>
                </a:solidFill>
                <a:latin typeface="+mj-lt"/>
                <a:ea typeface="+mj-ea"/>
                <a:cs typeface="+mj-cs"/>
              </a:rPr>
              <a:t>Public health projects</a:t>
            </a:r>
          </a:p>
        </p:txBody>
      </p:sp>
      <p:sp>
        <p:nvSpPr>
          <p:cNvPr id="3" name="Slide Number Placeholder 2">
            <a:extLst>
              <a:ext uri="{FF2B5EF4-FFF2-40B4-BE49-F238E27FC236}">
                <a16:creationId xmlns:a16="http://schemas.microsoft.com/office/drawing/2014/main" id="{592A35C6-A583-4A9D-82E5-3E9C23DDC336}"/>
              </a:ext>
            </a:extLst>
          </p:cNvPr>
          <p:cNvSpPr>
            <a:spLocks noGrp="1"/>
          </p:cNvSpPr>
          <p:nvPr>
            <p:ph type="sldNum" sz="quarter" idx="4294967295"/>
          </p:nvPr>
        </p:nvSpPr>
        <p:spPr>
          <a:xfrm>
            <a:off x="0" y="0"/>
            <a:ext cx="0" cy="0"/>
          </a:xfrm>
        </p:spPr>
        <p:txBody>
          <a:bodyPr/>
          <a:lstStyle/>
          <a:p>
            <a:pPr>
              <a:spcAft>
                <a:spcPts val="600"/>
              </a:spcAft>
            </a:pPr>
            <a:fld id="{F795E88F-7D9A-4261-8E02-F16CE4457A9A}" type="slidenum">
              <a:rPr lang="en-US" smtClean="0"/>
              <a:pPr>
                <a:spcAft>
                  <a:spcPts val="600"/>
                </a:spcAft>
              </a:pPr>
              <a:t>5</a:t>
            </a:fld>
            <a:endParaRPr lang="en-US" dirty="0"/>
          </a:p>
        </p:txBody>
      </p:sp>
      <p:graphicFrame>
        <p:nvGraphicFramePr>
          <p:cNvPr id="13" name="Table 12">
            <a:extLst>
              <a:ext uri="{FF2B5EF4-FFF2-40B4-BE49-F238E27FC236}">
                <a16:creationId xmlns:a16="http://schemas.microsoft.com/office/drawing/2014/main" id="{828892DD-7BE7-4B92-B0ED-4458C7A997F6}"/>
              </a:ext>
            </a:extLst>
          </p:cNvPr>
          <p:cNvGraphicFramePr>
            <a:graphicFrameLocks noGrp="1"/>
          </p:cNvGraphicFramePr>
          <p:nvPr>
            <p:extLst>
              <p:ext uri="{D42A27DB-BD31-4B8C-83A1-F6EECF244321}">
                <p14:modId xmlns:p14="http://schemas.microsoft.com/office/powerpoint/2010/main" val="3029159397"/>
              </p:ext>
            </p:extLst>
          </p:nvPr>
        </p:nvGraphicFramePr>
        <p:xfrm>
          <a:off x="1371600" y="918746"/>
          <a:ext cx="7438292" cy="4149961"/>
        </p:xfrm>
        <a:graphic>
          <a:graphicData uri="http://schemas.openxmlformats.org/drawingml/2006/table">
            <a:tbl>
              <a:tblPr/>
              <a:tblGrid>
                <a:gridCol w="6974988">
                  <a:extLst>
                    <a:ext uri="{9D8B030D-6E8A-4147-A177-3AD203B41FA5}">
                      <a16:colId xmlns:a16="http://schemas.microsoft.com/office/drawing/2014/main" val="2538491766"/>
                    </a:ext>
                  </a:extLst>
                </a:gridCol>
                <a:gridCol w="463304">
                  <a:extLst>
                    <a:ext uri="{9D8B030D-6E8A-4147-A177-3AD203B41FA5}">
                      <a16:colId xmlns:a16="http://schemas.microsoft.com/office/drawing/2014/main" val="1148070144"/>
                    </a:ext>
                  </a:extLst>
                </a:gridCol>
              </a:tblGrid>
              <a:tr h="218419">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1: Public Health</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spcBef>
                          <a:spcPts val="0"/>
                        </a:spcBef>
                        <a:spcAft>
                          <a:spcPts val="0"/>
                        </a:spcAft>
                      </a:pPr>
                      <a:r>
                        <a:rPr lang="en-US" sz="1000" b="1" i="0" u="none" strike="noStrike" dirty="0">
                          <a:solidFill>
                            <a:srgbClr val="000000"/>
                          </a:solidFill>
                          <a:effectLst/>
                          <a:latin typeface="Abadi Extra Light" panose="020B0204020104020204" pitchFamily="34" charset="0"/>
                        </a:rPr>
                        <a:t>EC</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2688898783"/>
                  </a:ext>
                </a:extLst>
              </a:tr>
              <a:tr h="218419">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 COVID-19 Mitigation &amp; Prevention</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 </a:t>
                      </a:r>
                      <a:endParaRPr lang="en-US" sz="1800" b="0" i="0" u="none" strike="noStrike" dirty="0">
                        <a:effectLst/>
                        <a:latin typeface="Abadi Extra Light" panose="020B02040201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524694148"/>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COVID-19 Vaccination</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1.10</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076705"/>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COVID-19 Testing</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1.20</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766581"/>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COVID-19 Contact Tracing</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1.30</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396981"/>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Prevention in Congregate Settings (Nursing Homes, Prisons/Jails, Dense Work Sites, Schools, Child care facilities, etc.)</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1.40</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306463"/>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Personal Protective Equipment</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1.50</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240813"/>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Medical Expenses (including Alternative Care Facilities)</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1.60</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024200"/>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Other COVID-19 Public Health Expenses (including Communications, Enforcement, Isolation/Quarantine)</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1.70</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92882"/>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COVID-19 Assistance to Small Businesses</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1.80</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243141"/>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COVID 19 Assistance to Non-Profits</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1.90</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015862"/>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COVID-19 Aid to Impacted Industries</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1.10</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946992"/>
                  </a:ext>
                </a:extLst>
              </a:tr>
              <a:tr h="218419">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Community Violence Interventions</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 </a:t>
                      </a:r>
                      <a:endParaRPr lang="en-US" sz="1800" b="0" i="0" u="none" strike="noStrike" dirty="0">
                        <a:effectLst/>
                        <a:latin typeface="Abadi Extra Light" panose="020B02040201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16448127"/>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Community Violence Interventions*^</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1.11</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926989"/>
                  </a:ext>
                </a:extLst>
              </a:tr>
              <a:tr h="218419">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Behavioral Health</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 </a:t>
                      </a:r>
                      <a:endParaRPr lang="en-US" sz="1800" b="0" i="0" u="none" strike="noStrike" dirty="0">
                        <a:effectLst/>
                        <a:latin typeface="Abadi Extra Light" panose="020B02040201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79478661"/>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Mental Health Services*^</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1.12</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289356"/>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Substance Use Services*^</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1.13</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443180"/>
                  </a:ext>
                </a:extLst>
              </a:tr>
              <a:tr h="218419">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Other</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 </a:t>
                      </a:r>
                      <a:endParaRPr lang="en-US" sz="1800" b="0" i="0" u="none" strike="noStrike" dirty="0">
                        <a:effectLst/>
                        <a:latin typeface="Abadi Extra Light" panose="020B0204020104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9067429"/>
                  </a:ext>
                </a:extLst>
              </a:tr>
              <a:tr h="218419">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Other Public Health Services^</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1.14</a:t>
                      </a:r>
                      <a:endParaRPr lang="en-US" sz="1800" b="0" i="0" u="none" strike="noStrike" dirty="0">
                        <a:effectLst/>
                        <a:latin typeface="Abadi Extra Light" panose="020B02040201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818698"/>
                  </a:ext>
                </a:extLst>
              </a:tr>
            </a:tbl>
          </a:graphicData>
        </a:graphic>
      </p:graphicFrame>
      <p:sp>
        <p:nvSpPr>
          <p:cNvPr id="14" name="TextBox 13">
            <a:extLst>
              <a:ext uri="{FF2B5EF4-FFF2-40B4-BE49-F238E27FC236}">
                <a16:creationId xmlns:a16="http://schemas.microsoft.com/office/drawing/2014/main" id="{CC42A61D-2F57-4375-BE74-12F1F12ABA71}"/>
              </a:ext>
            </a:extLst>
          </p:cNvPr>
          <p:cNvSpPr txBox="1"/>
          <p:nvPr/>
        </p:nvSpPr>
        <p:spPr>
          <a:xfrm>
            <a:off x="1371600" y="5769977"/>
            <a:ext cx="7438292" cy="338554"/>
          </a:xfrm>
          <a:prstGeom prst="rect">
            <a:avLst/>
          </a:prstGeom>
          <a:noFill/>
        </p:spPr>
        <p:txBody>
          <a:bodyPr wrap="square" rtlCol="0">
            <a:spAutoFit/>
          </a:bodyPr>
          <a:lstStyle/>
          <a:p>
            <a:r>
              <a:rPr lang="en-US" sz="800" dirty="0"/>
              <a:t>^Denotes areas where recipients must report on whether projects are primarily serving disadvantaged communities (see Project Demographic Distribution slides for details)</a:t>
            </a:r>
          </a:p>
          <a:p>
            <a:r>
              <a:rPr lang="en-US" sz="800" dirty="0"/>
              <a:t>*Denotes areas where recipients must identify the amount of the total funds that are allocated to evidence-based interventions (see Use of Evidence slides for details)</a:t>
            </a:r>
          </a:p>
        </p:txBody>
      </p:sp>
    </p:spTree>
    <p:extLst>
      <p:ext uri="{BB962C8B-B14F-4D97-AF65-F5344CB8AC3E}">
        <p14:creationId xmlns:p14="http://schemas.microsoft.com/office/powerpoint/2010/main" val="252112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3923-E1A8-4AC8-B91E-47C83CC9AB7A}"/>
              </a:ext>
            </a:extLst>
          </p:cNvPr>
          <p:cNvSpPr>
            <a:spLocks noGrp="1"/>
          </p:cNvSpPr>
          <p:nvPr>
            <p:ph type="title"/>
          </p:nvPr>
        </p:nvSpPr>
        <p:spPr>
          <a:xfrm>
            <a:off x="1327637" y="291090"/>
            <a:ext cx="5530363" cy="596933"/>
          </a:xfrm>
        </p:spPr>
        <p:txBody>
          <a:bodyPr vert="horz" lIns="91440" tIns="45720" rIns="91440" bIns="45720" rtlCol="0" anchor="b">
            <a:normAutofit/>
          </a:bodyPr>
          <a:lstStyle/>
          <a:p>
            <a:r>
              <a:rPr lang="en-US" sz="2900" kern="1200" dirty="0">
                <a:solidFill>
                  <a:schemeClr val="tx1"/>
                </a:solidFill>
                <a:latin typeface="+mj-lt"/>
                <a:ea typeface="+mj-ea"/>
                <a:cs typeface="+mj-cs"/>
              </a:rPr>
              <a:t>Negative economic impact projects</a:t>
            </a:r>
          </a:p>
        </p:txBody>
      </p:sp>
      <p:sp>
        <p:nvSpPr>
          <p:cNvPr id="3" name="Slide Number Placeholder 2">
            <a:extLst>
              <a:ext uri="{FF2B5EF4-FFF2-40B4-BE49-F238E27FC236}">
                <a16:creationId xmlns:a16="http://schemas.microsoft.com/office/drawing/2014/main" id="{8A263E6F-F4C6-46F1-B410-D69D1FFCCA01}"/>
              </a:ext>
            </a:extLst>
          </p:cNvPr>
          <p:cNvSpPr>
            <a:spLocks noGrp="1"/>
          </p:cNvSpPr>
          <p:nvPr>
            <p:ph type="sldNum" sz="quarter" idx="4294967295"/>
          </p:nvPr>
        </p:nvSpPr>
        <p:spPr>
          <a:xfrm>
            <a:off x="0" y="0"/>
            <a:ext cx="0" cy="0"/>
          </a:xfrm>
        </p:spPr>
        <p:txBody>
          <a:bodyPr/>
          <a:lstStyle/>
          <a:p>
            <a:pPr>
              <a:spcAft>
                <a:spcPts val="600"/>
              </a:spcAft>
            </a:pPr>
            <a:fld id="{F795E88F-7D9A-4261-8E02-F16CE4457A9A}" type="slidenum">
              <a:rPr lang="en-US" smtClean="0"/>
              <a:pPr>
                <a:spcAft>
                  <a:spcPts val="600"/>
                </a:spcAft>
              </a:pPr>
              <a:t>6</a:t>
            </a:fld>
            <a:endParaRPr lang="en-US" dirty="0"/>
          </a:p>
        </p:txBody>
      </p:sp>
      <p:graphicFrame>
        <p:nvGraphicFramePr>
          <p:cNvPr id="10" name="Table 9">
            <a:extLst>
              <a:ext uri="{FF2B5EF4-FFF2-40B4-BE49-F238E27FC236}">
                <a16:creationId xmlns:a16="http://schemas.microsoft.com/office/drawing/2014/main" id="{E7A5FF6C-B8E2-48FA-8AEF-A192CE546302}"/>
              </a:ext>
            </a:extLst>
          </p:cNvPr>
          <p:cNvGraphicFramePr>
            <a:graphicFrameLocks noGrp="1"/>
          </p:cNvGraphicFramePr>
          <p:nvPr>
            <p:extLst>
              <p:ext uri="{D42A27DB-BD31-4B8C-83A1-F6EECF244321}">
                <p14:modId xmlns:p14="http://schemas.microsoft.com/office/powerpoint/2010/main" val="2607027401"/>
              </p:ext>
            </p:extLst>
          </p:nvPr>
        </p:nvGraphicFramePr>
        <p:xfrm>
          <a:off x="1318843" y="1085847"/>
          <a:ext cx="7447086" cy="4686306"/>
        </p:xfrm>
        <a:graphic>
          <a:graphicData uri="http://schemas.openxmlformats.org/drawingml/2006/table">
            <a:tbl>
              <a:tblPr/>
              <a:tblGrid>
                <a:gridCol w="6983233">
                  <a:extLst>
                    <a:ext uri="{9D8B030D-6E8A-4147-A177-3AD203B41FA5}">
                      <a16:colId xmlns:a16="http://schemas.microsoft.com/office/drawing/2014/main" val="1259290982"/>
                    </a:ext>
                  </a:extLst>
                </a:gridCol>
                <a:gridCol w="463853">
                  <a:extLst>
                    <a:ext uri="{9D8B030D-6E8A-4147-A177-3AD203B41FA5}">
                      <a16:colId xmlns:a16="http://schemas.microsoft.com/office/drawing/2014/main" val="3495723372"/>
                    </a:ext>
                  </a:extLst>
                </a:gridCol>
              </a:tblGrid>
              <a:tr h="215123">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2: Negative Economic Impacts</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 </a:t>
                      </a:r>
                      <a:r>
                        <a:rPr lang="en-US" sz="1100" b="1" i="0" u="none" strike="noStrike" dirty="0">
                          <a:solidFill>
                            <a:srgbClr val="000000"/>
                          </a:solidFill>
                          <a:effectLst/>
                          <a:latin typeface="Abadi Extra Light" panose="020B0204020104020204" pitchFamily="34" charset="0"/>
                        </a:rPr>
                        <a:t>EC</a:t>
                      </a:r>
                      <a:endParaRPr lang="en-US" sz="1100" b="1" i="0" u="none" strike="noStrike" dirty="0">
                        <a:effectLst/>
                        <a:latin typeface="Arial" panose="020B0604020202020204" pitchFamily="34" charset="0"/>
                      </a:endParaRPr>
                    </a:p>
                  </a:txBody>
                  <a:tcPr marL="9084" marR="9084" marT="9084" marB="0" anchor="ctr">
                    <a:lnL>
                      <a:noFill/>
                    </a:lnL>
                    <a:lnR>
                      <a:noFill/>
                    </a:lnR>
                    <a:lnT>
                      <a:noFill/>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878615988"/>
                  </a:ext>
                </a:extLst>
              </a:tr>
              <a:tr h="215123">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Assistance to Households</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 </a:t>
                      </a:r>
                      <a:endParaRPr lang="en-US" sz="1100" b="0" i="0" u="none" strike="noStrike" dirty="0">
                        <a:effectLst/>
                        <a:latin typeface="Arial" panose="020B0604020202020204" pitchFamily="34" charset="0"/>
                      </a:endParaRPr>
                    </a:p>
                  </a:txBody>
                  <a:tcPr marL="9084" marR="9084" marT="90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78271433"/>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Household Assistance: Food Programs*^</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2.1</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178410"/>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Household Assistance: Rent, Mortgage, and Utility Aid*^</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2.2</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808725"/>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Household Assistance: Cash Transfers*^</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2.3</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111982"/>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Household Assistance: Internet Access Programs*^</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2.4</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877384"/>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Household Assistance: Paid Sick and Medical Leave^</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2.5</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609527"/>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Household Assistance: Health Insurance*^</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2.6</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916639"/>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Household Assistance: Services for Un/Unbanked*^</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2.7</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51345"/>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Household Assistance: Survivor's Benefits^ </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2.8</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962389"/>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Unemployment Benefits or Cash Assistance to Unemployed Workers*^</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2.9</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049435"/>
                  </a:ext>
                </a:extLst>
              </a:tr>
              <a:tr h="383846">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Assistance to Unemployed or Underemployed Workers (e.g. job training, subsidized employment, employment supports or incentives)*^</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2.1</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285751"/>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Healthy Childhood Environments: Child Care*^</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2.11</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722551"/>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Healthy Childhood Environments: Home Visiting*^</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2.12</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945556"/>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Healthy Childhood Environments: Services to Foster Youth or Families Involved in Child Welfare System*^</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2.13</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067109"/>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Healthy Childhood Environments: Early Learning*^</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2.14</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939967"/>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Long-term Housing Security: Affordable Housing*^</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2.15</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248367"/>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Long-term Housing Security: Services for Unhoused Persons*^</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2.16</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301107"/>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Housing Support: Housing Vouchers and Relocation Assistance for Disproportionately Impacted Communities*^</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2.17</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006763"/>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Housing Support: Other Housing Assistance*^</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2.18</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235399"/>
                  </a:ext>
                </a:extLst>
              </a:tr>
              <a:tr h="215123">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Social Determinants of Health: Community Health Workers or Benefits Navigators*^</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2.19</a:t>
                      </a:r>
                      <a:endParaRPr lang="en-US" sz="1100" b="0" i="0" u="none" strike="noStrike" dirty="0">
                        <a:effectLst/>
                        <a:latin typeface="Arial" panose="020B0604020202020204" pitchFamily="34" charset="0"/>
                      </a:endParaRPr>
                    </a:p>
                  </a:txBody>
                  <a:tcPr marL="9084" marR="9084" marT="90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208538"/>
                  </a:ext>
                </a:extLst>
              </a:tr>
            </a:tbl>
          </a:graphicData>
        </a:graphic>
      </p:graphicFrame>
      <p:sp>
        <p:nvSpPr>
          <p:cNvPr id="11" name="TextBox 10">
            <a:extLst>
              <a:ext uri="{FF2B5EF4-FFF2-40B4-BE49-F238E27FC236}">
                <a16:creationId xmlns:a16="http://schemas.microsoft.com/office/drawing/2014/main" id="{6755386C-C1C2-4201-BD23-4822F5F5C3E1}"/>
              </a:ext>
            </a:extLst>
          </p:cNvPr>
          <p:cNvSpPr txBox="1"/>
          <p:nvPr/>
        </p:nvSpPr>
        <p:spPr>
          <a:xfrm>
            <a:off x="1318843" y="5800700"/>
            <a:ext cx="7438292" cy="338554"/>
          </a:xfrm>
          <a:prstGeom prst="rect">
            <a:avLst/>
          </a:prstGeom>
          <a:noFill/>
        </p:spPr>
        <p:txBody>
          <a:bodyPr wrap="square" rtlCol="0">
            <a:spAutoFit/>
          </a:bodyPr>
          <a:lstStyle/>
          <a:p>
            <a:r>
              <a:rPr lang="en-US" sz="800" dirty="0"/>
              <a:t>^Denotes areas where recipients must report on whether projects are primarily serving disadvantaged communities (see Project Demographic Distribution slides for details)</a:t>
            </a:r>
          </a:p>
          <a:p>
            <a:r>
              <a:rPr lang="en-US" sz="800" dirty="0"/>
              <a:t>*Denotes areas where recipients must identify the amount of the total funds that are allocated to evidence-based interventions (see Use of Evidence slides for details)</a:t>
            </a:r>
          </a:p>
        </p:txBody>
      </p:sp>
    </p:spTree>
    <p:extLst>
      <p:ext uri="{BB962C8B-B14F-4D97-AF65-F5344CB8AC3E}">
        <p14:creationId xmlns:p14="http://schemas.microsoft.com/office/powerpoint/2010/main" val="143699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3923-E1A8-4AC8-B91E-47C83CC9AB7A}"/>
              </a:ext>
            </a:extLst>
          </p:cNvPr>
          <p:cNvSpPr>
            <a:spLocks noGrp="1"/>
          </p:cNvSpPr>
          <p:nvPr>
            <p:ph type="title"/>
          </p:nvPr>
        </p:nvSpPr>
        <p:spPr>
          <a:xfrm>
            <a:off x="1293434" y="291090"/>
            <a:ext cx="7221914" cy="447464"/>
          </a:xfrm>
        </p:spPr>
        <p:txBody>
          <a:bodyPr vert="horz" lIns="91440" tIns="45720" rIns="91440" bIns="45720" rtlCol="0" anchor="b">
            <a:noAutofit/>
          </a:bodyPr>
          <a:lstStyle/>
          <a:p>
            <a:r>
              <a:rPr lang="en-US" sz="2900" kern="1200" dirty="0">
                <a:solidFill>
                  <a:schemeClr val="tx1"/>
                </a:solidFill>
                <a:latin typeface="+mj-lt"/>
                <a:ea typeface="+mj-ea"/>
                <a:cs typeface="+mj-cs"/>
              </a:rPr>
              <a:t>Negative economic impact projects (</a:t>
            </a:r>
            <a:r>
              <a:rPr lang="en-US" sz="2900" i="1" kern="1200" dirty="0">
                <a:solidFill>
                  <a:schemeClr val="tx1"/>
                </a:solidFill>
                <a:latin typeface="+mj-lt"/>
                <a:ea typeface="+mj-ea"/>
                <a:cs typeface="+mj-cs"/>
              </a:rPr>
              <a:t>continued)</a:t>
            </a:r>
            <a:endParaRPr lang="en-US" sz="2900" kern="1200" dirty="0">
              <a:solidFill>
                <a:schemeClr val="tx1"/>
              </a:solidFill>
              <a:latin typeface="+mj-lt"/>
              <a:ea typeface="+mj-ea"/>
              <a:cs typeface="+mj-cs"/>
            </a:endParaRPr>
          </a:p>
        </p:txBody>
      </p:sp>
      <p:sp>
        <p:nvSpPr>
          <p:cNvPr id="3" name="Slide Number Placeholder 2">
            <a:extLst>
              <a:ext uri="{FF2B5EF4-FFF2-40B4-BE49-F238E27FC236}">
                <a16:creationId xmlns:a16="http://schemas.microsoft.com/office/drawing/2014/main" id="{8A263E6F-F4C6-46F1-B410-D69D1FFCCA01}"/>
              </a:ext>
            </a:extLst>
          </p:cNvPr>
          <p:cNvSpPr>
            <a:spLocks noGrp="1"/>
          </p:cNvSpPr>
          <p:nvPr>
            <p:ph type="sldNum" sz="quarter" idx="4294967295"/>
          </p:nvPr>
        </p:nvSpPr>
        <p:spPr>
          <a:xfrm>
            <a:off x="0" y="0"/>
            <a:ext cx="0" cy="0"/>
          </a:xfrm>
        </p:spPr>
        <p:txBody>
          <a:bodyPr/>
          <a:lstStyle/>
          <a:p>
            <a:pPr>
              <a:spcAft>
                <a:spcPts val="600"/>
              </a:spcAft>
            </a:pPr>
            <a:fld id="{F795E88F-7D9A-4261-8E02-F16CE4457A9A}" type="slidenum">
              <a:rPr lang="en-US" smtClean="0"/>
              <a:pPr>
                <a:spcAft>
                  <a:spcPts val="600"/>
                </a:spcAft>
              </a:pPr>
              <a:t>7</a:t>
            </a:fld>
            <a:endParaRPr lang="en-US" dirty="0"/>
          </a:p>
        </p:txBody>
      </p:sp>
      <p:graphicFrame>
        <p:nvGraphicFramePr>
          <p:cNvPr id="4" name="Table 3">
            <a:extLst>
              <a:ext uri="{FF2B5EF4-FFF2-40B4-BE49-F238E27FC236}">
                <a16:creationId xmlns:a16="http://schemas.microsoft.com/office/drawing/2014/main" id="{DF441BF6-C71D-4AA1-B635-F1860DEE5FC0}"/>
              </a:ext>
            </a:extLst>
          </p:cNvPr>
          <p:cNvGraphicFramePr>
            <a:graphicFrameLocks noGrp="1"/>
          </p:cNvGraphicFramePr>
          <p:nvPr>
            <p:extLst>
              <p:ext uri="{D42A27DB-BD31-4B8C-83A1-F6EECF244321}">
                <p14:modId xmlns:p14="http://schemas.microsoft.com/office/powerpoint/2010/main" val="949404031"/>
              </p:ext>
            </p:extLst>
          </p:nvPr>
        </p:nvGraphicFramePr>
        <p:xfrm>
          <a:off x="1381357" y="896815"/>
          <a:ext cx="7221913" cy="4721472"/>
        </p:xfrm>
        <a:graphic>
          <a:graphicData uri="http://schemas.openxmlformats.org/drawingml/2006/table">
            <a:tbl>
              <a:tblPr/>
              <a:tblGrid>
                <a:gridCol w="6772086">
                  <a:extLst>
                    <a:ext uri="{9D8B030D-6E8A-4147-A177-3AD203B41FA5}">
                      <a16:colId xmlns:a16="http://schemas.microsoft.com/office/drawing/2014/main" val="1256803631"/>
                    </a:ext>
                  </a:extLst>
                </a:gridCol>
                <a:gridCol w="449827">
                  <a:extLst>
                    <a:ext uri="{9D8B030D-6E8A-4147-A177-3AD203B41FA5}">
                      <a16:colId xmlns:a16="http://schemas.microsoft.com/office/drawing/2014/main" val="2703034031"/>
                    </a:ext>
                  </a:extLst>
                </a:gridCol>
              </a:tblGrid>
              <a:tr h="196728">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2: Negative Economic Impacts</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 </a:t>
                      </a:r>
                      <a:r>
                        <a:rPr lang="en-US" sz="1100" b="1" i="0" u="none" strike="noStrike" dirty="0">
                          <a:solidFill>
                            <a:srgbClr val="000000"/>
                          </a:solidFill>
                          <a:effectLst/>
                          <a:latin typeface="Abadi Extra Light" panose="020B0204020104020204" pitchFamily="34" charset="0"/>
                        </a:rPr>
                        <a:t>EC</a:t>
                      </a:r>
                      <a:endParaRPr lang="en-US" sz="1100" b="0" i="0" u="none" strike="noStrike" dirty="0">
                        <a:effectLst/>
                        <a:latin typeface="Arial" panose="020B0604020202020204" pitchFamily="34" charset="0"/>
                      </a:endParaRPr>
                    </a:p>
                  </a:txBody>
                  <a:tcPr marL="8246" marR="8246" marT="8246" marB="0" anchor="ctr">
                    <a:lnL>
                      <a:noFill/>
                    </a:lnL>
                    <a:lnR>
                      <a:noFill/>
                    </a:lnR>
                    <a:lnT>
                      <a:noFill/>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055223610"/>
                  </a:ext>
                </a:extLst>
              </a:tr>
              <a:tr h="196728">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Assistance to Households</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 </a:t>
                      </a:r>
                      <a:endParaRPr lang="en-US" sz="1100" b="0" i="0" u="none" strike="noStrike" dirty="0">
                        <a:effectLst/>
                        <a:latin typeface="Arial" panose="020B0604020202020204" pitchFamily="34" charset="0"/>
                      </a:endParaRPr>
                    </a:p>
                  </a:txBody>
                  <a:tcPr marL="8246" marR="8246" marT="824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24500926"/>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Social Determinants of Health: Lead Remediation*^ </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2.2</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223782"/>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Medical Facilities for Disproportionately Impacted Communities^ </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2.21</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908193"/>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Strong Healthy Communities: Neighborhood Features that Promote Health and Safety^</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2.22</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094966"/>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Strong Healthy Communities: Demolition and Rehabilitation of Properties^</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2.23</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406705"/>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Addressing Educational Disparities: Aid to High-Poverty Districts^</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2.24</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969758"/>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Addressing Educational Disparities: Academic, Social, and Emotional Services*^</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2.25</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141856"/>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Addressing Educational Disparities: Mental Health Services*^</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2.26</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49480"/>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Addressing Impacts of Lost Instructional Time^</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2.27</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467789"/>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Contributions to UI Trust Funds^</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2.28</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739007"/>
                  </a:ext>
                </a:extLst>
              </a:tr>
              <a:tr h="196728">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Assistance to Small Businesses</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 </a:t>
                      </a:r>
                      <a:endParaRPr lang="en-US" sz="1100" b="0" i="0" u="none" strike="noStrike" dirty="0">
                        <a:effectLst/>
                        <a:latin typeface="Arial" panose="020B0604020202020204" pitchFamily="34" charset="0"/>
                      </a:endParaRPr>
                    </a:p>
                  </a:txBody>
                  <a:tcPr marL="8246" marR="8246" marT="824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2519962"/>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Loans or Grants to Mitigate Financial Hardship^</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2.29</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863403"/>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Technical Assistance, Counseling, or Business Planning*^</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2.3</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957425"/>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Rehabilitation of Commercial Properties or Other Improvements^</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2.31</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734651"/>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Business Incubators and Start-Up or Expansion Assistance*^</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2.32</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481686"/>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Enhanced Support to Microbusinesses*^</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2.33</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34049"/>
                  </a:ext>
                </a:extLst>
              </a:tr>
              <a:tr h="196728">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Assistance to Non-Profits</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 </a:t>
                      </a:r>
                      <a:endParaRPr lang="en-US" sz="1100" b="0" i="0" u="none" strike="noStrike" dirty="0">
                        <a:effectLst/>
                        <a:latin typeface="Arial" panose="020B0604020202020204" pitchFamily="34" charset="0"/>
                      </a:endParaRPr>
                    </a:p>
                  </a:txBody>
                  <a:tcPr marL="8246" marR="8246" marT="824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755714562"/>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Assistance to Impacted Nonprofit Organizations (Impacted or Disproportionately Impacted)^</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2.34</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270025"/>
                  </a:ext>
                </a:extLst>
              </a:tr>
              <a:tr h="196728">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Aid to Impacted Industries</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 </a:t>
                      </a:r>
                      <a:endParaRPr lang="en-US" sz="1100" b="0" i="0" u="none" strike="noStrike" dirty="0">
                        <a:effectLst/>
                        <a:latin typeface="Arial" panose="020B0604020202020204" pitchFamily="34" charset="0"/>
                      </a:endParaRPr>
                    </a:p>
                  </a:txBody>
                  <a:tcPr marL="8246" marR="8246" marT="824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21926302"/>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Aid to Tourism, Travel, or Hospitality^ </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2.35</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797754"/>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Aid to Other Impacted Industries^ </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2.36</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861135"/>
                  </a:ext>
                </a:extLst>
              </a:tr>
              <a:tr h="196728">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Other</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 </a:t>
                      </a:r>
                      <a:endParaRPr lang="en-US" sz="1100" b="0" i="0" u="none" strike="noStrike" dirty="0">
                        <a:effectLst/>
                        <a:latin typeface="Arial" panose="020B0604020202020204" pitchFamily="34" charset="0"/>
                      </a:endParaRPr>
                    </a:p>
                  </a:txBody>
                  <a:tcPr marL="8246" marR="8246" marT="824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00673107"/>
                  </a:ext>
                </a:extLst>
              </a:tr>
              <a:tr h="19672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Economic Impact Assistance: Other*^ </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2.37</a:t>
                      </a:r>
                      <a:endParaRPr lang="en-US" sz="1100" b="0" i="0" u="none" strike="noStrike" dirty="0">
                        <a:effectLst/>
                        <a:latin typeface="Arial" panose="020B0604020202020204" pitchFamily="34" charset="0"/>
                      </a:endParaRPr>
                    </a:p>
                  </a:txBody>
                  <a:tcPr marL="8246" marR="8246" marT="8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167861"/>
                  </a:ext>
                </a:extLst>
              </a:tr>
            </a:tbl>
          </a:graphicData>
        </a:graphic>
      </p:graphicFrame>
      <p:sp>
        <p:nvSpPr>
          <p:cNvPr id="6" name="TextBox 5">
            <a:extLst>
              <a:ext uri="{FF2B5EF4-FFF2-40B4-BE49-F238E27FC236}">
                <a16:creationId xmlns:a16="http://schemas.microsoft.com/office/drawing/2014/main" id="{442C130C-1A72-43C0-AB01-2A993714A366}"/>
              </a:ext>
            </a:extLst>
          </p:cNvPr>
          <p:cNvSpPr txBox="1"/>
          <p:nvPr/>
        </p:nvSpPr>
        <p:spPr>
          <a:xfrm>
            <a:off x="1318843" y="5800700"/>
            <a:ext cx="7438292" cy="338554"/>
          </a:xfrm>
          <a:prstGeom prst="rect">
            <a:avLst/>
          </a:prstGeom>
          <a:noFill/>
        </p:spPr>
        <p:txBody>
          <a:bodyPr wrap="square" rtlCol="0">
            <a:spAutoFit/>
          </a:bodyPr>
          <a:lstStyle/>
          <a:p>
            <a:r>
              <a:rPr lang="en-US" sz="800" dirty="0"/>
              <a:t>^Denotes areas where recipients must report on whether projects are primarily serving disadvantaged communities (see Project Demographic Distribution slides for details)</a:t>
            </a:r>
          </a:p>
          <a:p>
            <a:r>
              <a:rPr lang="en-US" sz="800" dirty="0"/>
              <a:t>*Denotes areas where recipients must identify the amount of the total funds that are allocated to evidence-based interventions (see Use of Evidence slides for details)</a:t>
            </a:r>
          </a:p>
        </p:txBody>
      </p:sp>
    </p:spTree>
    <p:extLst>
      <p:ext uri="{BB962C8B-B14F-4D97-AF65-F5344CB8AC3E}">
        <p14:creationId xmlns:p14="http://schemas.microsoft.com/office/powerpoint/2010/main" val="68299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DC53-B56C-43EB-9C8C-C3DB18935513}"/>
              </a:ext>
            </a:extLst>
          </p:cNvPr>
          <p:cNvSpPr>
            <a:spLocks noGrp="1"/>
          </p:cNvSpPr>
          <p:nvPr>
            <p:ph type="title"/>
          </p:nvPr>
        </p:nvSpPr>
        <p:spPr>
          <a:xfrm>
            <a:off x="1354014" y="291090"/>
            <a:ext cx="7161334" cy="605430"/>
          </a:xfrm>
        </p:spPr>
        <p:txBody>
          <a:bodyPr vert="horz" lIns="91440" tIns="45720" rIns="91440" bIns="45720" rtlCol="0" anchor="b">
            <a:normAutofit/>
          </a:bodyPr>
          <a:lstStyle/>
          <a:p>
            <a:r>
              <a:rPr lang="en-US" sz="2900" kern="1200" dirty="0">
                <a:solidFill>
                  <a:schemeClr val="tx1"/>
                </a:solidFill>
                <a:latin typeface="+mj-lt"/>
                <a:ea typeface="+mj-ea"/>
                <a:cs typeface="+mj-cs"/>
              </a:rPr>
              <a:t>Premium Pay</a:t>
            </a:r>
          </a:p>
        </p:txBody>
      </p:sp>
      <p:sp>
        <p:nvSpPr>
          <p:cNvPr id="3" name="Slide Number Placeholder 2">
            <a:extLst>
              <a:ext uri="{FF2B5EF4-FFF2-40B4-BE49-F238E27FC236}">
                <a16:creationId xmlns:a16="http://schemas.microsoft.com/office/drawing/2014/main" id="{E032FE30-1481-42E4-B4D9-0379E2A388CF}"/>
              </a:ext>
            </a:extLst>
          </p:cNvPr>
          <p:cNvSpPr>
            <a:spLocks noGrp="1"/>
          </p:cNvSpPr>
          <p:nvPr>
            <p:ph type="sldNum" sz="quarter" idx="4294967295"/>
          </p:nvPr>
        </p:nvSpPr>
        <p:spPr>
          <a:xfrm>
            <a:off x="0" y="0"/>
            <a:ext cx="0" cy="0"/>
          </a:xfrm>
        </p:spPr>
        <p:txBody>
          <a:bodyPr/>
          <a:lstStyle/>
          <a:p>
            <a:pPr>
              <a:spcAft>
                <a:spcPts val="600"/>
              </a:spcAft>
            </a:pPr>
            <a:fld id="{F795E88F-7D9A-4261-8E02-F16CE4457A9A}" type="slidenum">
              <a:rPr lang="en-US" smtClean="0"/>
              <a:pPr>
                <a:spcAft>
                  <a:spcPts val="600"/>
                </a:spcAft>
              </a:pPr>
              <a:t>8</a:t>
            </a:fld>
            <a:endParaRPr lang="en-US" dirty="0"/>
          </a:p>
        </p:txBody>
      </p:sp>
      <p:graphicFrame>
        <p:nvGraphicFramePr>
          <p:cNvPr id="15" name="Table 14">
            <a:extLst>
              <a:ext uri="{FF2B5EF4-FFF2-40B4-BE49-F238E27FC236}">
                <a16:creationId xmlns:a16="http://schemas.microsoft.com/office/drawing/2014/main" id="{9E6553D5-FA62-4A1B-9DA6-C0F1C800DC02}"/>
              </a:ext>
            </a:extLst>
          </p:cNvPr>
          <p:cNvGraphicFramePr>
            <a:graphicFrameLocks noGrp="1"/>
          </p:cNvGraphicFramePr>
          <p:nvPr>
            <p:extLst>
              <p:ext uri="{D42A27DB-BD31-4B8C-83A1-F6EECF244321}">
                <p14:modId xmlns:p14="http://schemas.microsoft.com/office/powerpoint/2010/main" val="2576472774"/>
              </p:ext>
            </p:extLst>
          </p:nvPr>
        </p:nvGraphicFramePr>
        <p:xfrm>
          <a:off x="1354014" y="1279438"/>
          <a:ext cx="7306409" cy="605430"/>
        </p:xfrm>
        <a:graphic>
          <a:graphicData uri="http://schemas.openxmlformats.org/drawingml/2006/table">
            <a:tbl>
              <a:tblPr/>
              <a:tblGrid>
                <a:gridCol w="6829586">
                  <a:extLst>
                    <a:ext uri="{9D8B030D-6E8A-4147-A177-3AD203B41FA5}">
                      <a16:colId xmlns:a16="http://schemas.microsoft.com/office/drawing/2014/main" val="3148651484"/>
                    </a:ext>
                  </a:extLst>
                </a:gridCol>
                <a:gridCol w="476823">
                  <a:extLst>
                    <a:ext uri="{9D8B030D-6E8A-4147-A177-3AD203B41FA5}">
                      <a16:colId xmlns:a16="http://schemas.microsoft.com/office/drawing/2014/main" val="4016681176"/>
                    </a:ext>
                  </a:extLst>
                </a:gridCol>
              </a:tblGrid>
              <a:tr h="192954">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4: Premium Pay</a:t>
                      </a:r>
                      <a:endParaRPr lang="en-US" sz="1100" b="0" i="0" u="none" strike="noStrike" dirty="0">
                        <a:effectLst/>
                        <a:latin typeface="Arial" panose="020B0604020202020204" pitchFamily="34" charset="0"/>
                      </a:endParaRPr>
                    </a:p>
                  </a:txBody>
                  <a:tcPr marL="15740" marR="15740" marT="1574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 </a:t>
                      </a:r>
                      <a:r>
                        <a:rPr lang="en-US" sz="1100" b="1" i="0" u="none" strike="noStrike" dirty="0">
                          <a:solidFill>
                            <a:srgbClr val="000000"/>
                          </a:solidFill>
                          <a:effectLst/>
                          <a:latin typeface="Abadi Extra Light" panose="020B0204020104020204" pitchFamily="34" charset="0"/>
                        </a:rPr>
                        <a:t>EC</a:t>
                      </a:r>
                      <a:endParaRPr lang="en-US" sz="1100" b="0" i="0" u="none" strike="noStrike" dirty="0">
                        <a:effectLst/>
                        <a:latin typeface="Arial" panose="020B0604020202020204" pitchFamily="34" charset="0"/>
                      </a:endParaRPr>
                    </a:p>
                  </a:txBody>
                  <a:tcPr marL="15740" marR="15740" marT="157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537833925"/>
                  </a:ext>
                </a:extLst>
              </a:tr>
              <a:tr h="20623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Public Sector Employees</a:t>
                      </a:r>
                      <a:endParaRPr lang="en-US" sz="1100" b="0" i="0" u="none" strike="noStrike" dirty="0">
                        <a:effectLst/>
                        <a:latin typeface="Arial" panose="020B0604020202020204" pitchFamily="34" charset="0"/>
                      </a:endParaRPr>
                    </a:p>
                  </a:txBody>
                  <a:tcPr marL="15740" marR="15740" marT="157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effectLst/>
                          <a:latin typeface="Arial" panose="020B0604020202020204" pitchFamily="34" charset="0"/>
                        </a:rPr>
                        <a:t>4.1</a:t>
                      </a:r>
                    </a:p>
                  </a:txBody>
                  <a:tcPr marL="15740" marR="15740" marT="157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290229"/>
                  </a:ext>
                </a:extLst>
              </a:tr>
              <a:tr h="206238">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Private Sector: Grants to Other Employers</a:t>
                      </a:r>
                      <a:endParaRPr lang="en-US" sz="1100" b="0" i="0" u="none" strike="noStrike" dirty="0">
                        <a:effectLst/>
                        <a:latin typeface="Arial" panose="020B0604020202020204" pitchFamily="34" charset="0"/>
                      </a:endParaRPr>
                    </a:p>
                  </a:txBody>
                  <a:tcPr marL="15740" marR="15740" marT="157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4.2</a:t>
                      </a:r>
                      <a:endParaRPr lang="en-US" sz="1100" b="0" i="0" u="none" strike="noStrike" dirty="0">
                        <a:effectLst/>
                        <a:latin typeface="Arial" panose="020B0604020202020204" pitchFamily="34" charset="0"/>
                      </a:endParaRPr>
                    </a:p>
                  </a:txBody>
                  <a:tcPr marL="15740" marR="15740" marT="157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6992"/>
                  </a:ext>
                </a:extLst>
              </a:tr>
            </a:tbl>
          </a:graphicData>
        </a:graphic>
      </p:graphicFrame>
    </p:spTree>
    <p:extLst>
      <p:ext uri="{BB962C8B-B14F-4D97-AF65-F5344CB8AC3E}">
        <p14:creationId xmlns:p14="http://schemas.microsoft.com/office/powerpoint/2010/main" val="220931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00B7-D833-466F-A9DE-B3B34D8491E9}"/>
              </a:ext>
            </a:extLst>
          </p:cNvPr>
          <p:cNvSpPr>
            <a:spLocks noGrp="1"/>
          </p:cNvSpPr>
          <p:nvPr>
            <p:ph type="title"/>
          </p:nvPr>
        </p:nvSpPr>
        <p:spPr>
          <a:xfrm>
            <a:off x="1406770" y="422031"/>
            <a:ext cx="5848996" cy="773724"/>
          </a:xfrm>
        </p:spPr>
        <p:txBody>
          <a:bodyPr vert="horz" lIns="91440" tIns="45720" rIns="91440" bIns="45720" rtlCol="0" anchor="b">
            <a:normAutofit/>
          </a:bodyPr>
          <a:lstStyle/>
          <a:p>
            <a:r>
              <a:rPr lang="en-US" sz="2900" kern="1200" dirty="0">
                <a:solidFill>
                  <a:schemeClr val="tx1"/>
                </a:solidFill>
                <a:latin typeface="+mj-lt"/>
                <a:ea typeface="+mj-ea"/>
                <a:cs typeface="+mj-cs"/>
              </a:rPr>
              <a:t>Infrastructure projects</a:t>
            </a:r>
          </a:p>
        </p:txBody>
      </p:sp>
      <p:sp>
        <p:nvSpPr>
          <p:cNvPr id="3" name="Slide Number Placeholder 2">
            <a:extLst>
              <a:ext uri="{FF2B5EF4-FFF2-40B4-BE49-F238E27FC236}">
                <a16:creationId xmlns:a16="http://schemas.microsoft.com/office/drawing/2014/main" id="{746FB219-190E-4D71-941E-0BAC70A8CB7C}"/>
              </a:ext>
            </a:extLst>
          </p:cNvPr>
          <p:cNvSpPr>
            <a:spLocks noGrp="1"/>
          </p:cNvSpPr>
          <p:nvPr>
            <p:ph type="sldNum" sz="quarter" idx="4294967295"/>
          </p:nvPr>
        </p:nvSpPr>
        <p:spPr>
          <a:xfrm>
            <a:off x="0" y="0"/>
            <a:ext cx="0" cy="0"/>
          </a:xfrm>
        </p:spPr>
        <p:txBody>
          <a:bodyPr/>
          <a:lstStyle/>
          <a:p>
            <a:pPr>
              <a:spcAft>
                <a:spcPts val="600"/>
              </a:spcAft>
            </a:pPr>
            <a:fld id="{F795E88F-7D9A-4261-8E02-F16CE4457A9A}" type="slidenum">
              <a:rPr lang="en-US" smtClean="0"/>
              <a:pPr>
                <a:spcAft>
                  <a:spcPts val="600"/>
                </a:spcAft>
              </a:pPr>
              <a:t>9</a:t>
            </a:fld>
            <a:endParaRPr lang="en-US" dirty="0"/>
          </a:p>
        </p:txBody>
      </p:sp>
      <p:graphicFrame>
        <p:nvGraphicFramePr>
          <p:cNvPr id="7" name="Table 6">
            <a:extLst>
              <a:ext uri="{FF2B5EF4-FFF2-40B4-BE49-F238E27FC236}">
                <a16:creationId xmlns:a16="http://schemas.microsoft.com/office/drawing/2014/main" id="{BE92D659-B33F-49E1-A31E-F7BBD9C81FA3}"/>
              </a:ext>
            </a:extLst>
          </p:cNvPr>
          <p:cNvGraphicFramePr>
            <a:graphicFrameLocks noGrp="1"/>
          </p:cNvGraphicFramePr>
          <p:nvPr>
            <p:extLst>
              <p:ext uri="{D42A27DB-BD31-4B8C-83A1-F6EECF244321}">
                <p14:modId xmlns:p14="http://schemas.microsoft.com/office/powerpoint/2010/main" val="2867879380"/>
              </p:ext>
            </p:extLst>
          </p:nvPr>
        </p:nvGraphicFramePr>
        <p:xfrm>
          <a:off x="1406770" y="1508891"/>
          <a:ext cx="6964862" cy="4352328"/>
        </p:xfrm>
        <a:graphic>
          <a:graphicData uri="http://schemas.openxmlformats.org/drawingml/2006/table">
            <a:tbl>
              <a:tblPr/>
              <a:tblGrid>
                <a:gridCol w="6332676">
                  <a:extLst>
                    <a:ext uri="{9D8B030D-6E8A-4147-A177-3AD203B41FA5}">
                      <a16:colId xmlns:a16="http://schemas.microsoft.com/office/drawing/2014/main" val="1031122634"/>
                    </a:ext>
                  </a:extLst>
                </a:gridCol>
                <a:gridCol w="632186">
                  <a:extLst>
                    <a:ext uri="{9D8B030D-6E8A-4147-A177-3AD203B41FA5}">
                      <a16:colId xmlns:a16="http://schemas.microsoft.com/office/drawing/2014/main" val="3935417279"/>
                    </a:ext>
                  </a:extLst>
                </a:gridCol>
              </a:tblGrid>
              <a:tr h="181347">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5: Infrastructure</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 </a:t>
                      </a:r>
                      <a:r>
                        <a:rPr lang="en-US" sz="1100" b="1" i="0" u="none" strike="noStrike" dirty="0">
                          <a:solidFill>
                            <a:srgbClr val="000000"/>
                          </a:solidFill>
                          <a:effectLst/>
                          <a:latin typeface="Abadi Extra Light" panose="020B0204020104020204" pitchFamily="34" charset="0"/>
                        </a:rPr>
                        <a:t>EC</a:t>
                      </a:r>
                      <a:endParaRPr lang="en-US" sz="1100" b="0" i="0" u="none" strike="noStrike" dirty="0">
                        <a:effectLst/>
                        <a:latin typeface="Arial" panose="020B0604020202020204" pitchFamily="34" charset="0"/>
                      </a:endParaRPr>
                    </a:p>
                  </a:txBody>
                  <a:tcPr marL="10331" marR="10331" marT="10331" marB="0" anchor="ctr">
                    <a:lnL>
                      <a:noFill/>
                    </a:lnL>
                    <a:lnR>
                      <a:noFill/>
                    </a:lnR>
                    <a:lnT>
                      <a:noFill/>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3692276549"/>
                  </a:ext>
                </a:extLst>
              </a:tr>
              <a:tr h="181347">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Water and Sewer</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 </a:t>
                      </a:r>
                      <a:endParaRPr lang="en-US" sz="1100" b="0" i="0" u="none" strike="noStrike" dirty="0">
                        <a:effectLst/>
                        <a:latin typeface="Arial" panose="020B0604020202020204" pitchFamily="34" charset="0"/>
                      </a:endParaRPr>
                    </a:p>
                  </a:txBody>
                  <a:tcPr marL="10331" marR="10331" marT="103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03617881"/>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Clean Water: Centralized Wastewater Treatment</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5.1</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337052"/>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Clean Water: Centralized Wastewater Collection and Conveyance</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5.2</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082398"/>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Clean Water: Decentralized Wastewater</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5.3</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681509"/>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Clean Water: Combined Sewer Overflows</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5.4</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117997"/>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Clean Water: Other Sewer Infrastructure</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5.5</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60020"/>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Clean Water: Stormwater</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5.6</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378506"/>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Clean Water: Energy Conservation</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5.7</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479841"/>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Clean Water: Water Conservation</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5.8</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581549"/>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Clean Water: Nonpoint Source</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5.9</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950970"/>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Drinking water: Treatment</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5.1</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533696"/>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Drinking water: Transmission &amp; Distribution</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5.11</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459949"/>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Drinking water: Lead Remediation, including in Schools and Daycares</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5.12</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01420"/>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Drinking water: Source</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5.13</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661828"/>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Drinking water: Storage</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5.14</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312369"/>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Drinking water: Other water infrastructure</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5.15</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045666"/>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Water and Sewer: Private Wells</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5.16</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494033"/>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Water and Sewer: IIJA Bureau of Reclamation Match </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5.17</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032675"/>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Water and Sewer: Other </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5.18</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011758"/>
                  </a:ext>
                </a:extLst>
              </a:tr>
              <a:tr h="181347">
                <a:tc>
                  <a:txBody>
                    <a:bodyPr/>
                    <a:lstStyle/>
                    <a:p>
                      <a:pPr algn="l" fontAlgn="ctr">
                        <a:spcBef>
                          <a:spcPts val="0"/>
                        </a:spcBef>
                        <a:spcAft>
                          <a:spcPts val="0"/>
                        </a:spcAft>
                      </a:pPr>
                      <a:r>
                        <a:rPr lang="en-US" sz="1100" b="1" i="0" u="none" strike="noStrike" dirty="0">
                          <a:solidFill>
                            <a:srgbClr val="000000"/>
                          </a:solidFill>
                          <a:effectLst/>
                          <a:latin typeface="Abadi Extra Light" panose="020B0204020104020204" pitchFamily="34" charset="0"/>
                        </a:rPr>
                        <a:t>Broadband</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 </a:t>
                      </a:r>
                      <a:endParaRPr lang="en-US" sz="1100" b="0" i="0" u="none" strike="noStrike" dirty="0">
                        <a:effectLst/>
                        <a:latin typeface="Arial" panose="020B0604020202020204" pitchFamily="34" charset="0"/>
                      </a:endParaRPr>
                    </a:p>
                  </a:txBody>
                  <a:tcPr marL="10331" marR="10331" marT="103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18653591"/>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Broadband: “Last Mile” projects</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5.19</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301864"/>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Broadband: IIJA Match</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5.2</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528870"/>
                  </a:ext>
                </a:extLst>
              </a:tr>
              <a:tr h="181347">
                <a:tc>
                  <a:txBody>
                    <a:bodyPr/>
                    <a:lstStyle/>
                    <a:p>
                      <a:pPr algn="l" fontAlgn="ctr">
                        <a:spcBef>
                          <a:spcPts val="0"/>
                        </a:spcBef>
                        <a:spcAft>
                          <a:spcPts val="0"/>
                        </a:spcAft>
                      </a:pPr>
                      <a:r>
                        <a:rPr lang="en-US" sz="1100" b="0" i="0" u="none" strike="noStrike" dirty="0">
                          <a:solidFill>
                            <a:srgbClr val="000000"/>
                          </a:solidFill>
                          <a:effectLst/>
                          <a:latin typeface="Abadi Extra Light" panose="020B0204020104020204" pitchFamily="34" charset="0"/>
                        </a:rPr>
                        <a:t>Broadband: Other projects </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100" b="0" i="0" u="none" strike="noStrike" dirty="0">
                          <a:solidFill>
                            <a:srgbClr val="000000"/>
                          </a:solidFill>
                          <a:effectLst/>
                          <a:latin typeface="Abadi Extra Light" panose="020B0204020104020204" pitchFamily="34" charset="0"/>
                        </a:rPr>
                        <a:t>5.21</a:t>
                      </a:r>
                      <a:endParaRPr lang="en-US" sz="1100" b="0" i="0" u="none" strike="noStrike" dirty="0">
                        <a:effectLst/>
                        <a:latin typeface="Arial" panose="020B0604020202020204" pitchFamily="34" charset="0"/>
                      </a:endParaRPr>
                    </a:p>
                  </a:txBody>
                  <a:tcPr marL="10331" marR="10331" marT="10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806587"/>
                  </a:ext>
                </a:extLst>
              </a:tr>
            </a:tbl>
          </a:graphicData>
        </a:graphic>
      </p:graphicFrame>
    </p:spTree>
    <p:extLst>
      <p:ext uri="{BB962C8B-B14F-4D97-AF65-F5344CB8AC3E}">
        <p14:creationId xmlns:p14="http://schemas.microsoft.com/office/powerpoint/2010/main" val="1644460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2017</TotalTime>
  <Words>2410</Words>
  <Application>Microsoft Office PowerPoint</Application>
  <PresentationFormat>On-screen Show (4:3)</PresentationFormat>
  <Paragraphs>467</Paragraphs>
  <Slides>38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Abadi Extra Light</vt:lpstr>
      <vt:lpstr>Arial</vt:lpstr>
      <vt:lpstr>Calibri</vt:lpstr>
      <vt:lpstr>Calibri Light</vt:lpstr>
      <vt:lpstr>Times New Roman</vt:lpstr>
      <vt:lpstr>Trebuchet MS</vt:lpstr>
      <vt:lpstr>Wingdings</vt:lpstr>
      <vt:lpstr>Office Theme</vt:lpstr>
      <vt:lpstr>1_Custom Design</vt:lpstr>
      <vt:lpstr>Custom Design</vt:lpstr>
      <vt:lpstr>PowerPoint Presentation</vt:lpstr>
      <vt:lpstr>Agenda </vt:lpstr>
      <vt:lpstr>Project Qualifications</vt:lpstr>
      <vt:lpstr>What can ARPA funds be used for?</vt:lpstr>
      <vt:lpstr>Public health projects</vt:lpstr>
      <vt:lpstr>Negative economic impact projects</vt:lpstr>
      <vt:lpstr>Negative economic impact projects (continued)</vt:lpstr>
      <vt:lpstr>Premium Pay</vt:lpstr>
      <vt:lpstr>Infrastructure projects</vt:lpstr>
      <vt:lpstr>Key words for public health project abstracts</vt:lpstr>
      <vt:lpstr>Key words for negative economic impact project abstracts</vt:lpstr>
      <vt:lpstr>Key words to demonstrate promoting equitable outcomes</vt:lpstr>
      <vt:lpstr>Key words to demonstrate promoting equitable outcomes</vt:lpstr>
      <vt:lpstr>Projects serving disadvantaged communities</vt:lpstr>
      <vt:lpstr>Projects serving disadvantaged communities</vt:lpstr>
      <vt:lpstr>Mandatory data to be gathered for certain projects</vt:lpstr>
      <vt:lpstr>Mandatory data to be gathered for certain projects</vt:lpstr>
      <vt:lpstr>Mandatory data to be gathered for certain projects</vt:lpstr>
      <vt:lpstr>Mandatory data to be gathered for certain projects</vt:lpstr>
      <vt:lpstr>Mandatory data to be gathered for certain projects</vt:lpstr>
      <vt:lpstr>Financial Reporting Requirements</vt:lpstr>
      <vt:lpstr>Project level tracking</vt:lpstr>
      <vt:lpstr>Reporting</vt:lpstr>
      <vt:lpstr>Quarterly reports</vt:lpstr>
      <vt:lpstr>Application Assistance</vt:lpstr>
      <vt:lpstr>Application Overview</vt:lpstr>
      <vt:lpstr>Application Overview</vt:lpstr>
      <vt:lpstr>Application Overview</vt:lpstr>
      <vt:lpstr>Application Overview</vt:lpstr>
      <vt:lpstr>Application Overview</vt:lpstr>
      <vt:lpstr>Application Overview</vt:lpstr>
      <vt:lpstr>Application Overview</vt:lpstr>
      <vt:lpstr>Application Overview</vt:lpstr>
      <vt:lpstr>Application Overview</vt:lpstr>
      <vt:lpstr>Application Overview</vt:lpstr>
      <vt:lpstr>Support for finding future funding streams</vt:lpstr>
      <vt:lpstr>Want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Kubiak, Rachel</dc:creator>
  <cp:lastModifiedBy>Ebony Chisholm</cp:lastModifiedBy>
  <cp:revision>137</cp:revision>
  <dcterms:created xsi:type="dcterms:W3CDTF">2021-07-29T19:25:08Z</dcterms:created>
  <dcterms:modified xsi:type="dcterms:W3CDTF">2022-04-18T12:57:44Z</dcterms:modified>
</cp:coreProperties>
</file>